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8" r:id="rId3"/>
    <p:sldId id="259" r:id="rId4"/>
    <p:sldId id="257" r:id="rId5"/>
    <p:sldId id="265" r:id="rId6"/>
    <p:sldId id="270" r:id="rId7"/>
    <p:sldId id="266" r:id="rId8"/>
    <p:sldId id="267" r:id="rId9"/>
    <p:sldId id="268" r:id="rId10"/>
    <p:sldId id="272" r:id="rId11"/>
    <p:sldId id="271" r:id="rId12"/>
    <p:sldId id="274" r:id="rId13"/>
    <p:sldId id="275" r:id="rId14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E72D"/>
    <a:srgbClr val="E7F5E8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7" autoAdjust="0"/>
    <p:restoredTop sz="94652" autoAdjust="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C960-CD0E-44F1-A5A9-1AC8273E1171}" type="datetimeFigureOut">
              <a:rPr lang="es-AR" smtClean="0"/>
              <a:t>07/08/2012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4005-2176-41AB-A16C-1E05D7B05EF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73474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C960-CD0E-44F1-A5A9-1AC8273E1171}" type="datetimeFigureOut">
              <a:rPr lang="es-AR" smtClean="0"/>
              <a:t>07/08/2012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4005-2176-41AB-A16C-1E05D7B05EF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36527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C960-CD0E-44F1-A5A9-1AC8273E1171}" type="datetimeFigureOut">
              <a:rPr lang="es-AR" smtClean="0"/>
              <a:t>07/08/2012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4005-2176-41AB-A16C-1E05D7B05EF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42773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C960-CD0E-44F1-A5A9-1AC8273E1171}" type="datetimeFigureOut">
              <a:rPr lang="es-AR" smtClean="0"/>
              <a:t>07/08/2012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4005-2176-41AB-A16C-1E05D7B05EF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98183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C960-CD0E-44F1-A5A9-1AC8273E1171}" type="datetimeFigureOut">
              <a:rPr lang="es-AR" smtClean="0"/>
              <a:t>07/08/2012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4005-2176-41AB-A16C-1E05D7B05EF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93098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C960-CD0E-44F1-A5A9-1AC8273E1171}" type="datetimeFigureOut">
              <a:rPr lang="es-AR" smtClean="0"/>
              <a:t>07/08/2012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4005-2176-41AB-A16C-1E05D7B05EF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45373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C960-CD0E-44F1-A5A9-1AC8273E1171}" type="datetimeFigureOut">
              <a:rPr lang="es-AR" smtClean="0"/>
              <a:t>07/08/2012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4005-2176-41AB-A16C-1E05D7B05EF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978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C960-CD0E-44F1-A5A9-1AC8273E1171}" type="datetimeFigureOut">
              <a:rPr lang="es-AR" smtClean="0"/>
              <a:t>07/08/2012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4005-2176-41AB-A16C-1E05D7B05EF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87388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C960-CD0E-44F1-A5A9-1AC8273E1171}" type="datetimeFigureOut">
              <a:rPr lang="es-AR" smtClean="0"/>
              <a:t>07/08/2012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4005-2176-41AB-A16C-1E05D7B05EF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03968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C960-CD0E-44F1-A5A9-1AC8273E1171}" type="datetimeFigureOut">
              <a:rPr lang="es-AR" smtClean="0"/>
              <a:t>07/08/2012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4005-2176-41AB-A16C-1E05D7B05EF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7160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C960-CD0E-44F1-A5A9-1AC8273E1171}" type="datetimeFigureOut">
              <a:rPr lang="es-AR" smtClean="0"/>
              <a:t>07/08/2012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4005-2176-41AB-A16C-1E05D7B05EF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76326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9C960-CD0E-44F1-A5A9-1AC8273E1171}" type="datetimeFigureOut">
              <a:rPr lang="es-AR" smtClean="0"/>
              <a:t>07/08/2012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E4005-2176-41AB-A16C-1E05D7B05EF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13166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0" descr="C:\Users\Usuario\Pictures\Imagen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64904"/>
            <a:ext cx="9180512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1 Título"/>
          <p:cNvSpPr txBox="1">
            <a:spLocks/>
          </p:cNvSpPr>
          <p:nvPr/>
        </p:nvSpPr>
        <p:spPr>
          <a:xfrm>
            <a:off x="756096" y="1268760"/>
            <a:ext cx="7344296" cy="737360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s-ES" sz="3200" b="1" dirty="0"/>
              <a:t>Jornada-Taller sobre RESIDUOS </a:t>
            </a:r>
            <a:r>
              <a:rPr lang="es-ES" sz="3200" b="1" dirty="0" smtClean="0"/>
              <a:t>URBANOS</a:t>
            </a:r>
          </a:p>
        </p:txBody>
      </p:sp>
      <p:sp>
        <p:nvSpPr>
          <p:cNvPr id="2053" name="4 CuadroTexto"/>
          <p:cNvSpPr txBox="1">
            <a:spLocks noChangeArrowheads="1"/>
          </p:cNvSpPr>
          <p:nvPr/>
        </p:nvSpPr>
        <p:spPr bwMode="auto">
          <a:xfrm>
            <a:off x="6012160" y="6453336"/>
            <a:ext cx="30956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/>
            <a:r>
              <a:rPr lang="en-US" b="1" dirty="0"/>
              <a:t>Mag. Adriana Norma </a:t>
            </a:r>
            <a:r>
              <a:rPr lang="en-US" b="1" dirty="0" smtClean="0"/>
              <a:t>Martínez</a:t>
            </a:r>
            <a:endParaRPr lang="en-US" b="1" dirty="0"/>
          </a:p>
        </p:txBody>
      </p:sp>
      <p:pic>
        <p:nvPicPr>
          <p:cNvPr id="2054" name="Picture 6" descr="Universidad Nacional de Lujá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2564904"/>
            <a:ext cx="496855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2" descr="http://www.unlu.edu.ar/~sociales/imagenes/EncaSocial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6124971"/>
            <a:ext cx="4896544" cy="76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18" r="22659" b="45967"/>
          <a:stretch>
            <a:fillRect/>
          </a:stretch>
        </p:blipFill>
        <p:spPr bwMode="auto">
          <a:xfrm>
            <a:off x="5508104" y="25946"/>
            <a:ext cx="3607097" cy="110987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1 Título"/>
          <p:cNvSpPr txBox="1">
            <a:spLocks/>
          </p:cNvSpPr>
          <p:nvPr/>
        </p:nvSpPr>
        <p:spPr>
          <a:xfrm>
            <a:off x="1187624" y="3789039"/>
            <a:ext cx="7056784" cy="936105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s-AR" sz="2000" b="1" dirty="0" smtClean="0"/>
              <a:t>“HERRAMIENTAS JURÍDICAS Y LINEAMIENTOS INSTITUCIONALES: APORTES PARA  LA GESTIÓN INTEGRAL DE LOS RSU”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111654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79512" y="1763524"/>
            <a:ext cx="3544941" cy="923330"/>
          </a:xfrm>
          <a:prstGeom prst="rect">
            <a:avLst/>
          </a:prstGeom>
          <a:solidFill>
            <a:schemeClr val="bg1"/>
          </a:solidFill>
          <a:ln w="9525">
            <a:solidFill>
              <a:srgbClr val="0066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s-ES" b="1" dirty="0" smtClean="0">
                <a:latin typeface="Calibri" pitchFamily="34" charset="0"/>
              </a:rPr>
              <a:t>enmarcado por la Constitución Provincial</a:t>
            </a:r>
          </a:p>
          <a:p>
            <a:pPr algn="ctr" eaLnBrk="1" hangingPunct="1"/>
            <a:r>
              <a:rPr lang="es-ES" b="1" dirty="0">
                <a:latin typeface="Calibri" pitchFamily="34" charset="0"/>
              </a:rPr>
              <a:t>y</a:t>
            </a:r>
            <a:r>
              <a:rPr lang="es-ES" b="1" dirty="0" smtClean="0">
                <a:latin typeface="Calibri" pitchFamily="34" charset="0"/>
              </a:rPr>
              <a:t> la legislación provincial</a:t>
            </a:r>
            <a:endParaRPr lang="es-ES" b="1" dirty="0">
              <a:latin typeface="Calibri" pitchFamily="34" charset="0"/>
            </a:endParaRP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2555776" y="116632"/>
            <a:ext cx="4104456" cy="397558"/>
          </a:xfrm>
          <a:prstGeom prst="rect">
            <a:avLst/>
          </a:prstGeom>
          <a:solidFill>
            <a:srgbClr val="E7F5E8"/>
          </a:solidFill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0" hangingPunct="0">
              <a:spcBef>
                <a:spcPct val="50000"/>
              </a:spcBef>
            </a:pPr>
            <a:r>
              <a:rPr lang="en-US" sz="2000" b="1" smtClean="0">
                <a:ea typeface="+mn-ea"/>
                <a:cs typeface="Arial" charset="0"/>
              </a:rPr>
              <a:t>GESTION  INTEGRAL DE LOS RSU </a:t>
            </a:r>
            <a:endParaRPr lang="es-AR" sz="2000" b="1" dirty="0">
              <a:ea typeface="+mn-ea"/>
              <a:cs typeface="Arial" charset="0"/>
            </a:endParaRPr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>
            <a:off x="179512" y="764704"/>
            <a:ext cx="5256584" cy="733663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E7F5E8"/>
          </a:solidFill>
          <a:ln>
            <a:noFill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latin typeface="Calibri" pitchFamily="34" charset="0"/>
                <a:cs typeface="Arial" pitchFamily="34" charset="0"/>
              </a:rPr>
              <a:t>MARCO JURIDICO/INSTITUCIONAL</a:t>
            </a:r>
            <a:endParaRPr lang="es-AR" b="1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5724128" y="980728"/>
            <a:ext cx="1548172" cy="400110"/>
          </a:xfrm>
          <a:prstGeom prst="rect">
            <a:avLst/>
          </a:prstGeom>
          <a:solidFill>
            <a:srgbClr val="CBE7C7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>
            <a:defPPr>
              <a:defRPr lang="es-AR"/>
            </a:defPPr>
            <a:lvl1pPr algn="ctr" eaLnBrk="0" hangingPunct="0">
              <a:spcBef>
                <a:spcPct val="50000"/>
              </a:spcBef>
              <a:defRPr sz="2000" b="1">
                <a:latin typeface="+mj-lt"/>
                <a:cs typeface="Arial" charset="0"/>
              </a:defRPr>
            </a:lvl1pPr>
          </a:lstStyle>
          <a:p>
            <a:r>
              <a:rPr lang="en-US" dirty="0" smtClean="0"/>
              <a:t>MUNICIPIOS</a:t>
            </a:r>
            <a:endParaRPr lang="es-AR" dirty="0"/>
          </a:p>
        </p:txBody>
      </p:sp>
      <p:sp>
        <p:nvSpPr>
          <p:cNvPr id="14" name="13 CuadroTexto"/>
          <p:cNvSpPr txBox="1"/>
          <p:nvPr/>
        </p:nvSpPr>
        <p:spPr>
          <a:xfrm>
            <a:off x="6830068" y="1340347"/>
            <a:ext cx="1918396" cy="646331"/>
          </a:xfrm>
          <a:prstGeom prst="rect">
            <a:avLst/>
          </a:prstGeom>
          <a:solidFill>
            <a:srgbClr val="E7F5E8"/>
          </a:solidFill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1440" tIns="45720" rIns="91440" bIns="45720" rtlCol="0" anchor="ctr">
            <a:spAutoFit/>
          </a:bodyPr>
          <a:lstStyle>
            <a:defPPr>
              <a:defRPr lang="es-AR"/>
            </a:defPPr>
            <a:lvl1pPr algn="ctr" eaLnBrk="0" hangingPunct="0">
              <a:spcBef>
                <a:spcPct val="50000"/>
              </a:spcBef>
              <a:buNone/>
              <a:defRPr sz="2000" b="1">
                <a:latin typeface="+mj-lt"/>
                <a:cs typeface="Arial" charset="0"/>
              </a:defRPr>
            </a:lvl1pPr>
          </a:lstStyle>
          <a:p>
            <a:r>
              <a:rPr lang="en-US" sz="1800" dirty="0" err="1"/>
              <a:t>las</a:t>
            </a:r>
            <a:r>
              <a:rPr lang="en-US" sz="1800" dirty="0"/>
              <a:t> </a:t>
            </a:r>
            <a:r>
              <a:rPr lang="en-US" sz="1800" dirty="0" err="1"/>
              <a:t>competencias</a:t>
            </a:r>
            <a:r>
              <a:rPr lang="en-US" sz="1800" dirty="0"/>
              <a:t> </a:t>
            </a:r>
            <a:r>
              <a:rPr lang="en-US" sz="1800" dirty="0" err="1"/>
              <a:t>municipales</a:t>
            </a:r>
            <a:endParaRPr lang="es-AR" sz="1800" dirty="0"/>
          </a:p>
        </p:txBody>
      </p:sp>
      <p:sp>
        <p:nvSpPr>
          <p:cNvPr id="7" name="6 Rectángulo"/>
          <p:cNvSpPr/>
          <p:nvPr/>
        </p:nvSpPr>
        <p:spPr>
          <a:xfrm>
            <a:off x="1189564" y="3068960"/>
            <a:ext cx="1368151" cy="584775"/>
          </a:xfrm>
          <a:prstGeom prst="rect">
            <a:avLst/>
          </a:prstGeom>
          <a:solidFill>
            <a:srgbClr val="F4FAF4"/>
          </a:solidFill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s-AR" sz="1600" b="1" dirty="0" smtClean="0">
                <a:latin typeface="Calibri" pitchFamily="34" charset="0"/>
                <a:cs typeface="Arial" pitchFamily="34" charset="0"/>
              </a:rPr>
              <a:t>Ley 11.723</a:t>
            </a:r>
          </a:p>
          <a:p>
            <a:pPr algn="ctr"/>
            <a:r>
              <a:rPr lang="en-US" sz="1600" b="1" dirty="0" smtClean="0">
                <a:latin typeface="Calibri" pitchFamily="34" charset="0"/>
                <a:cs typeface="Arial" pitchFamily="34" charset="0"/>
              </a:rPr>
              <a:t>Art. 66/67</a:t>
            </a:r>
            <a:endParaRPr lang="es-AR" sz="1600" b="1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043608" y="4356393"/>
            <a:ext cx="2236125" cy="584775"/>
          </a:xfrm>
          <a:prstGeom prst="rect">
            <a:avLst/>
          </a:prstGeom>
          <a:solidFill>
            <a:srgbClr val="D2EAD2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s-AR" sz="1600" b="1" dirty="0"/>
              <a:t>LEY 13592</a:t>
            </a:r>
          </a:p>
          <a:p>
            <a:pPr algn="ctr"/>
            <a:r>
              <a:rPr lang="es-AR" sz="1600" b="1" dirty="0"/>
              <a:t>Gestión Integral de RSU </a:t>
            </a:r>
          </a:p>
        </p:txBody>
      </p:sp>
      <p:sp>
        <p:nvSpPr>
          <p:cNvPr id="2" name="1 Rectángulo"/>
          <p:cNvSpPr/>
          <p:nvPr/>
        </p:nvSpPr>
        <p:spPr>
          <a:xfrm>
            <a:off x="4206709" y="4077072"/>
            <a:ext cx="20934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1400" b="1" dirty="0" smtClean="0"/>
              <a:t>PROGRAMA DE GIRSU</a:t>
            </a:r>
            <a:endParaRPr lang="es-AR" sz="1400" b="1" dirty="0"/>
          </a:p>
        </p:txBody>
      </p:sp>
      <p:sp>
        <p:nvSpPr>
          <p:cNvPr id="5" name="4 Rectángulo"/>
          <p:cNvSpPr/>
          <p:nvPr/>
        </p:nvSpPr>
        <p:spPr>
          <a:xfrm>
            <a:off x="2910689" y="2996952"/>
            <a:ext cx="2093359" cy="338554"/>
          </a:xfrm>
          <a:prstGeom prst="rect">
            <a:avLst/>
          </a:prstGeom>
          <a:solidFill>
            <a:srgbClr val="E7F5E8"/>
          </a:solidFill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1440" tIns="45720" rIns="91440" bIns="45720" rtlCol="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AR" sz="1600" b="1" dirty="0">
                <a:latin typeface="+mj-lt"/>
                <a:cs typeface="Arial" charset="0"/>
              </a:rPr>
              <a:t>Decreto Ley </a:t>
            </a:r>
            <a:r>
              <a:rPr lang="es-AR" sz="1600" b="1" dirty="0" smtClean="0">
                <a:latin typeface="+mj-lt"/>
                <a:cs typeface="Arial" charset="0"/>
              </a:rPr>
              <a:t>9.111/78</a:t>
            </a:r>
            <a:endParaRPr lang="es-AR" sz="1600" b="1" dirty="0">
              <a:latin typeface="+mj-lt"/>
              <a:cs typeface="Arial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279733" y="2257708"/>
            <a:ext cx="2574032" cy="523220"/>
          </a:xfrm>
          <a:prstGeom prst="rect">
            <a:avLst/>
          </a:prstGeom>
          <a:solidFill>
            <a:srgbClr val="E7F5E8"/>
          </a:solidFill>
        </p:spPr>
        <p:txBody>
          <a:bodyPr wrap="square">
            <a:spAutoFit/>
          </a:bodyPr>
          <a:lstStyle/>
          <a:p>
            <a:r>
              <a:rPr lang="es-AR" sz="1400" b="1" dirty="0" smtClean="0"/>
              <a:t> Decreto Ley   6769/1958  - Ley Orgánica de las Municipalidades</a:t>
            </a:r>
            <a:endParaRPr lang="es-AR" sz="1400" b="1" dirty="0"/>
          </a:p>
        </p:txBody>
      </p:sp>
      <p:sp>
        <p:nvSpPr>
          <p:cNvPr id="9" name="8 Rectángulo"/>
          <p:cNvSpPr/>
          <p:nvPr/>
        </p:nvSpPr>
        <p:spPr>
          <a:xfrm>
            <a:off x="5436096" y="4751359"/>
            <a:ext cx="30778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1400" b="1" dirty="0" smtClean="0"/>
              <a:t>funciones </a:t>
            </a:r>
            <a:r>
              <a:rPr lang="es-AR" sz="1400" b="1" dirty="0"/>
              <a:t>de inspección y vigilancia del cumplimiento de la ley y reglamento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652120" y="5497487"/>
            <a:ext cx="299614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1400" b="1" dirty="0"/>
              <a:t>Preparación de  informes estadísticos 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611560" y="5755587"/>
            <a:ext cx="449963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1400" b="1" dirty="0"/>
              <a:t>ESTRUCTURA </a:t>
            </a:r>
            <a:r>
              <a:rPr lang="es-AR" sz="1400" b="1" dirty="0" smtClean="0"/>
              <a:t>INSTITUCIONAL</a:t>
            </a:r>
          </a:p>
          <a:p>
            <a:pPr algn="ctr"/>
            <a:r>
              <a:rPr lang="es-AR" sz="1400" b="1" dirty="0" smtClean="0"/>
              <a:t> </a:t>
            </a:r>
            <a:r>
              <a:rPr lang="es-AR" sz="1400" b="1" dirty="0"/>
              <a:t>DE LOS GOBIERNOS MUNICIPALES</a:t>
            </a:r>
          </a:p>
          <a:p>
            <a:pPr algn="ctr"/>
            <a:r>
              <a:rPr lang="es-AR" sz="1400" b="1" dirty="0"/>
              <a:t> conformación de estructura institucional necesaria para la ejecución de los planes o programas de  GIRSU </a:t>
            </a:r>
          </a:p>
        </p:txBody>
      </p:sp>
      <p:cxnSp>
        <p:nvCxnSpPr>
          <p:cNvPr id="18" name="17 Conector angular"/>
          <p:cNvCxnSpPr/>
          <p:nvPr/>
        </p:nvCxnSpPr>
        <p:spPr>
          <a:xfrm flipV="1">
            <a:off x="3353115" y="4230961"/>
            <a:ext cx="858845" cy="520398"/>
          </a:xfrm>
          <a:prstGeom prst="bentConnector3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angular"/>
          <p:cNvCxnSpPr/>
          <p:nvPr/>
        </p:nvCxnSpPr>
        <p:spPr>
          <a:xfrm rot="16200000" flipH="1">
            <a:off x="1303442" y="5235065"/>
            <a:ext cx="814420" cy="325977"/>
          </a:xfrm>
          <a:prstGeom prst="bentConnector3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889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riángulo isósceles"/>
          <p:cNvSpPr/>
          <p:nvPr/>
        </p:nvSpPr>
        <p:spPr>
          <a:xfrm>
            <a:off x="110952" y="2276872"/>
            <a:ext cx="3220944" cy="4104456"/>
          </a:xfrm>
          <a:prstGeom prst="triangle">
            <a:avLst/>
          </a:prstGeom>
          <a:solidFill>
            <a:srgbClr val="E1F1DF"/>
          </a:solidFill>
          <a:ln>
            <a:solidFill>
              <a:srgbClr val="ABC6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5" name="4 Conector recto"/>
          <p:cNvCxnSpPr/>
          <p:nvPr/>
        </p:nvCxnSpPr>
        <p:spPr>
          <a:xfrm flipH="1">
            <a:off x="759024" y="4725144"/>
            <a:ext cx="1872208" cy="0"/>
          </a:xfrm>
          <a:prstGeom prst="line">
            <a:avLst/>
          </a:prstGeom>
          <a:ln>
            <a:solidFill>
              <a:srgbClr val="ABC6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1263080" y="3429000"/>
            <a:ext cx="936104" cy="0"/>
          </a:xfrm>
          <a:prstGeom prst="line">
            <a:avLst/>
          </a:prstGeom>
          <a:ln>
            <a:solidFill>
              <a:srgbClr val="ABC6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470992" y="2852936"/>
            <a:ext cx="2592288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  <a:extLst/>
        </p:spPr>
        <p:txBody>
          <a:bodyPr wrap="square">
            <a:spAutoFit/>
          </a:bodyPr>
          <a:lstStyle>
            <a:defPPr>
              <a:defRPr lang="es-AR"/>
            </a:defPPr>
            <a:lvl1pPr algn="ctr">
              <a:defRPr sz="1600" b="1">
                <a:latin typeface="Calibri" pitchFamily="34" charset="0"/>
              </a:defRPr>
            </a:lvl1pPr>
          </a:lstStyle>
          <a:p>
            <a:r>
              <a:rPr lang="es-ES" dirty="0" smtClean="0"/>
              <a:t>ORDENANZAS MUNICIPALES</a:t>
            </a:r>
            <a:endParaRPr lang="es-ES" dirty="0"/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543000" y="3861048"/>
            <a:ext cx="2232248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  <a:extLst/>
        </p:spPr>
        <p:txBody>
          <a:bodyPr wrap="square">
            <a:spAutoFit/>
          </a:bodyPr>
          <a:lstStyle>
            <a:defPPr>
              <a:defRPr lang="es-AR"/>
            </a:defPPr>
            <a:lvl1pPr algn="ctr">
              <a:defRPr sz="1600" b="1">
                <a:latin typeface="Calibri" pitchFamily="34" charset="0"/>
              </a:defRPr>
            </a:lvl1pPr>
          </a:lstStyle>
          <a:p>
            <a:r>
              <a:rPr lang="es-ES" dirty="0"/>
              <a:t>DECRETOS DEL </a:t>
            </a:r>
            <a:r>
              <a:rPr lang="es-ES" dirty="0" smtClean="0"/>
              <a:t>PEM</a:t>
            </a:r>
            <a:endParaRPr lang="es-ES" dirty="0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2555776" y="116632"/>
            <a:ext cx="4104456" cy="397558"/>
          </a:xfrm>
          <a:prstGeom prst="rect">
            <a:avLst/>
          </a:prstGeom>
          <a:solidFill>
            <a:srgbClr val="E7F5E8"/>
          </a:solidFill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0" hangingPunct="0">
              <a:spcBef>
                <a:spcPct val="50000"/>
              </a:spcBef>
            </a:pPr>
            <a:r>
              <a:rPr lang="en-US" sz="2000" b="1" smtClean="0">
                <a:ea typeface="+mn-ea"/>
                <a:cs typeface="Arial" charset="0"/>
              </a:rPr>
              <a:t>GESTION  INTEGRAL DE LOS RSU </a:t>
            </a:r>
            <a:endParaRPr lang="es-AR" sz="2000" b="1" dirty="0">
              <a:ea typeface="+mn-ea"/>
              <a:cs typeface="Arial" charset="0"/>
            </a:endParaRPr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>
            <a:off x="179512" y="764704"/>
            <a:ext cx="5256584" cy="733663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E7F5E8"/>
          </a:solidFill>
          <a:ln>
            <a:noFill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latin typeface="Calibri" pitchFamily="34" charset="0"/>
                <a:cs typeface="Arial" pitchFamily="34" charset="0"/>
              </a:rPr>
              <a:t>MARCO JURIDICO/INSTITUCIONAL</a:t>
            </a:r>
            <a:endParaRPr lang="es-AR" b="1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5904148" y="1012666"/>
            <a:ext cx="1548172" cy="400110"/>
          </a:xfrm>
          <a:prstGeom prst="rect">
            <a:avLst/>
          </a:prstGeom>
          <a:solidFill>
            <a:srgbClr val="CBE7C7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>
            <a:defPPr>
              <a:defRPr lang="es-AR"/>
            </a:defPPr>
            <a:lvl1pPr algn="ctr" eaLnBrk="0" hangingPunct="0">
              <a:spcBef>
                <a:spcPct val="50000"/>
              </a:spcBef>
              <a:defRPr sz="2000" b="1">
                <a:latin typeface="+mj-lt"/>
                <a:cs typeface="Arial" charset="0"/>
              </a:defRPr>
            </a:lvl1pPr>
          </a:lstStyle>
          <a:p>
            <a:r>
              <a:rPr lang="en-US" dirty="0" smtClean="0"/>
              <a:t>MUNICIPIOS</a:t>
            </a:r>
            <a:endParaRPr lang="es-AR" dirty="0"/>
          </a:p>
        </p:txBody>
      </p:sp>
      <p:sp>
        <p:nvSpPr>
          <p:cNvPr id="15" name="14 Rectángulo"/>
          <p:cNvSpPr/>
          <p:nvPr/>
        </p:nvSpPr>
        <p:spPr>
          <a:xfrm>
            <a:off x="3779912" y="3570982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AR" dirty="0" smtClean="0"/>
              <a:t>ESTRUCTURA INSTITUCIONAL: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AR" b="1" dirty="0" smtClean="0"/>
              <a:t>Organización administrativa </a:t>
            </a:r>
          </a:p>
          <a:p>
            <a:pPr algn="just"/>
            <a:endParaRPr lang="en-US" b="1" dirty="0" smtClean="0"/>
          </a:p>
          <a:p>
            <a:pPr algn="just"/>
            <a:endParaRPr lang="en-US" b="1" dirty="0" smtClean="0"/>
          </a:p>
          <a:p>
            <a:pPr algn="just"/>
            <a:endParaRPr lang="en-US" b="1" dirty="0" smtClean="0"/>
          </a:p>
          <a:p>
            <a:pPr algn="just"/>
            <a:endParaRPr lang="es-AR" b="1" dirty="0" smtClean="0"/>
          </a:p>
          <a:p>
            <a:pPr algn="just"/>
            <a:endParaRPr lang="es-AR" b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AR" b="1" dirty="0" smtClean="0"/>
              <a:t>perfil profesional de los recursos humanos</a:t>
            </a:r>
            <a:endParaRPr lang="es-AR" dirty="0" smtClean="0"/>
          </a:p>
        </p:txBody>
      </p:sp>
      <p:sp>
        <p:nvSpPr>
          <p:cNvPr id="16" name="15 Rectángulo"/>
          <p:cNvSpPr/>
          <p:nvPr/>
        </p:nvSpPr>
        <p:spPr>
          <a:xfrm>
            <a:off x="5436096" y="2977788"/>
            <a:ext cx="33843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1400" dirty="0" smtClean="0"/>
              <a:t>las actualizaciones y adecuaciones del </a:t>
            </a:r>
          </a:p>
          <a:p>
            <a:pPr algn="ctr"/>
            <a:r>
              <a:rPr lang="es-AR" sz="1400" dirty="0" smtClean="0"/>
              <a:t>marco jurídico a la visión de la GIRSU</a:t>
            </a:r>
            <a:endParaRPr lang="es-AR" sz="1400" dirty="0"/>
          </a:p>
        </p:txBody>
      </p:sp>
      <p:sp>
        <p:nvSpPr>
          <p:cNvPr id="2" name="1 Rectángulo"/>
          <p:cNvSpPr/>
          <p:nvPr/>
        </p:nvSpPr>
        <p:spPr>
          <a:xfrm>
            <a:off x="3635896" y="19888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AR" dirty="0" smtClean="0"/>
              <a:t>MARCOS REGULATORIOS: </a:t>
            </a:r>
            <a:r>
              <a:rPr lang="es-AR" b="1" dirty="0" smtClean="0"/>
              <a:t>Instrumentos</a:t>
            </a:r>
            <a:r>
              <a:rPr lang="es-AR" dirty="0" smtClean="0"/>
              <a:t>  </a:t>
            </a:r>
            <a:r>
              <a:rPr lang="es-AR" b="1" dirty="0" smtClean="0"/>
              <a:t>para la gestión integral de los RSU</a:t>
            </a:r>
            <a:r>
              <a:rPr lang="es-AR" dirty="0" smtClean="0"/>
              <a:t> 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107504" y="5157192"/>
            <a:ext cx="3027784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  <a:extLst/>
        </p:spPr>
        <p:txBody>
          <a:bodyPr wrap="square">
            <a:spAutoFit/>
          </a:bodyPr>
          <a:lstStyle>
            <a:defPPr>
              <a:defRPr lang="es-AR"/>
            </a:defPPr>
            <a:lvl1pPr algn="ctr">
              <a:defRPr sz="1600" b="1">
                <a:latin typeface="Calibri" pitchFamily="34" charset="0"/>
              </a:defRPr>
            </a:lvl1pPr>
          </a:lstStyle>
          <a:p>
            <a:r>
              <a:rPr lang="es-ES" sz="1400" dirty="0"/>
              <a:t>RESOLUCIONES Y DISPOSICIONES DE ORGANOS </a:t>
            </a:r>
            <a:r>
              <a:rPr lang="es-ES" sz="1400" dirty="0" smtClean="0"/>
              <a:t>INFERIORES</a:t>
            </a:r>
            <a:endParaRPr lang="es-ES" sz="1400" dirty="0"/>
          </a:p>
        </p:txBody>
      </p:sp>
      <p:sp>
        <p:nvSpPr>
          <p:cNvPr id="3" name="2 Rectángulo"/>
          <p:cNvSpPr/>
          <p:nvPr/>
        </p:nvSpPr>
        <p:spPr>
          <a:xfrm>
            <a:off x="5220072" y="6074712"/>
            <a:ext cx="39244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1400" dirty="0"/>
              <a:t>l</a:t>
            </a:r>
            <a:r>
              <a:rPr lang="es-AR" sz="1400" dirty="0" smtClean="0"/>
              <a:t>a prestación de servicios públicos de calidad </a:t>
            </a:r>
          </a:p>
          <a:p>
            <a:pPr algn="ctr"/>
            <a:r>
              <a:rPr lang="es-AR" sz="1400" dirty="0" smtClean="0"/>
              <a:t>se encuentra relacionada estrechamente</a:t>
            </a:r>
          </a:p>
          <a:p>
            <a:pPr algn="ctr"/>
            <a:r>
              <a:rPr lang="es-AR" sz="1400" dirty="0" smtClean="0"/>
              <a:t> con la capacidad del personal </a:t>
            </a:r>
            <a:endParaRPr lang="es-AR" sz="1400" dirty="0"/>
          </a:p>
        </p:txBody>
      </p:sp>
      <p:sp>
        <p:nvSpPr>
          <p:cNvPr id="18" name="17 Rectángulo"/>
          <p:cNvSpPr/>
          <p:nvPr/>
        </p:nvSpPr>
        <p:spPr>
          <a:xfrm>
            <a:off x="5418897" y="4491117"/>
            <a:ext cx="376161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1400" dirty="0" smtClean="0"/>
              <a:t>necesaria la coordinación transversal  para generar sinergias, evitar traslapes en funciones </a:t>
            </a:r>
          </a:p>
          <a:p>
            <a:pPr algn="ctr"/>
            <a:r>
              <a:rPr lang="es-AR" sz="1400" dirty="0" smtClean="0"/>
              <a:t>y responsabilidades,  disminuir costos en la implementación de programas o acciones.</a:t>
            </a:r>
            <a:endParaRPr lang="es-AR" sz="1400" dirty="0"/>
          </a:p>
        </p:txBody>
      </p:sp>
      <p:sp>
        <p:nvSpPr>
          <p:cNvPr id="19" name="18 Explosión 1"/>
          <p:cNvSpPr/>
          <p:nvPr/>
        </p:nvSpPr>
        <p:spPr>
          <a:xfrm>
            <a:off x="3393986" y="2060848"/>
            <a:ext cx="241910" cy="228600"/>
          </a:xfrm>
          <a:prstGeom prst="irregularSeal1">
            <a:avLst/>
          </a:prstGeom>
          <a:solidFill>
            <a:srgbClr val="E7F5E8"/>
          </a:solid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0" name="19 Explosión 1"/>
          <p:cNvSpPr/>
          <p:nvPr/>
        </p:nvSpPr>
        <p:spPr>
          <a:xfrm>
            <a:off x="3393986" y="3632448"/>
            <a:ext cx="241910" cy="228600"/>
          </a:xfrm>
          <a:prstGeom prst="irregularSeal1">
            <a:avLst/>
          </a:prstGeom>
          <a:solidFill>
            <a:srgbClr val="E7F5E8"/>
          </a:solid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22" name="21 Conector angular"/>
          <p:cNvCxnSpPr/>
          <p:nvPr/>
        </p:nvCxnSpPr>
        <p:spPr>
          <a:xfrm rot="16200000" flipH="1">
            <a:off x="5891518" y="2660285"/>
            <a:ext cx="529317" cy="288032"/>
          </a:xfrm>
          <a:prstGeom prst="bentConnector3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angular"/>
          <p:cNvCxnSpPr/>
          <p:nvPr/>
        </p:nvCxnSpPr>
        <p:spPr>
          <a:xfrm rot="16200000" flipH="1">
            <a:off x="5304713" y="4280466"/>
            <a:ext cx="478793" cy="216023"/>
          </a:xfrm>
          <a:prstGeom prst="bentConnector3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angular"/>
          <p:cNvCxnSpPr/>
          <p:nvPr/>
        </p:nvCxnSpPr>
        <p:spPr>
          <a:xfrm rot="16200000" flipH="1">
            <a:off x="5287725" y="5917631"/>
            <a:ext cx="332744" cy="108012"/>
          </a:xfrm>
          <a:prstGeom prst="bentConnector3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958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27585" y="476672"/>
            <a:ext cx="2304255" cy="461665"/>
          </a:xfrm>
          <a:prstGeom prst="rect">
            <a:avLst/>
          </a:prstGeom>
          <a:solidFill>
            <a:srgbClr val="E7F5E8"/>
          </a:solidFill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ES_tradnl" sz="2400" b="1" dirty="0" smtClean="0">
                <a:latin typeface="+mj-lt"/>
                <a:cs typeface="Arial" charset="0"/>
              </a:rPr>
              <a:t>LA CONCLUSION</a:t>
            </a:r>
            <a:endParaRPr lang="es-ES_tradnl" sz="2400" b="1" i="1" dirty="0">
              <a:latin typeface="+mj-lt"/>
              <a:cs typeface="Arial" charset="0"/>
            </a:endParaRPr>
          </a:p>
        </p:txBody>
      </p:sp>
      <p:sp>
        <p:nvSpPr>
          <p:cNvPr id="5" name="4 Flecha a la derecha con bandas"/>
          <p:cNvSpPr/>
          <p:nvPr/>
        </p:nvSpPr>
        <p:spPr>
          <a:xfrm rot="5400000">
            <a:off x="-1427831" y="2156024"/>
            <a:ext cx="4071937" cy="857250"/>
          </a:xfrm>
          <a:prstGeom prst="stripedRightArrow">
            <a:avLst/>
          </a:prstGeom>
          <a:solidFill>
            <a:srgbClr val="E7F5E8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6" name="5 Rectángulo"/>
          <p:cNvSpPr/>
          <p:nvPr/>
        </p:nvSpPr>
        <p:spPr>
          <a:xfrm>
            <a:off x="899592" y="1268760"/>
            <a:ext cx="734481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b="1" dirty="0" smtClean="0"/>
              <a:t>LOS LINEAMIENTOS DE LA POLITICA DE GIRSU SON CLAROS</a:t>
            </a:r>
            <a:endParaRPr lang="es-AR" b="1" dirty="0" smtClean="0"/>
          </a:p>
          <a:p>
            <a:endParaRPr lang="es-AR" b="1" dirty="0" smtClean="0"/>
          </a:p>
          <a:p>
            <a:pPr marL="285750" indent="-285750">
              <a:buFont typeface="Wingdings" pitchFamily="2" charset="2"/>
              <a:buChar char="q"/>
            </a:pPr>
            <a:r>
              <a:rPr lang="es-AR" b="1" dirty="0" smtClean="0"/>
              <a:t>LOS MARCOS REGULATORIOS NACIONAL Y PROVINCIAL APORTAN LAS HERRAMIENTAS NECESARIAS PARA LA GIRSU LOCAL</a:t>
            </a:r>
          </a:p>
          <a:p>
            <a:r>
              <a:rPr lang="es-AR" b="1" dirty="0" smtClean="0"/>
              <a:t> 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b="1" dirty="0" smtClean="0"/>
              <a:t>EXISTEN PROGRAMAS INSTITUCIONALES QUE ATIENDEN A LOS FACTORES FUNDAMENTALES PARA LA GIRSU LOCAL</a:t>
            </a:r>
          </a:p>
          <a:p>
            <a:endParaRPr lang="en-US" b="1" dirty="0"/>
          </a:p>
          <a:p>
            <a:pPr marL="285750" indent="-285750">
              <a:buFont typeface="Wingdings" pitchFamily="2" charset="2"/>
              <a:buChar char="q"/>
            </a:pPr>
            <a:r>
              <a:rPr lang="en-US" b="1" dirty="0" smtClean="0"/>
              <a:t>QUEDA CAMINO POR RECORRER…….</a:t>
            </a:r>
            <a:endParaRPr lang="es-AR" b="1" dirty="0"/>
          </a:p>
        </p:txBody>
      </p:sp>
      <p:sp>
        <p:nvSpPr>
          <p:cNvPr id="7" name="6 Rectángulo"/>
          <p:cNvSpPr/>
          <p:nvPr/>
        </p:nvSpPr>
        <p:spPr>
          <a:xfrm>
            <a:off x="6156176" y="199714"/>
            <a:ext cx="2808312" cy="1077218"/>
          </a:xfrm>
          <a:prstGeom prst="rect">
            <a:avLst/>
          </a:prstGeom>
          <a:solidFill>
            <a:srgbClr val="E7F5E8"/>
          </a:solidFill>
        </p:spPr>
        <p:txBody>
          <a:bodyPr wrap="square">
            <a:spAutoFit/>
          </a:bodyPr>
          <a:lstStyle/>
          <a:p>
            <a:pPr algn="just"/>
            <a:r>
              <a:rPr lang="es-AR" sz="1600" dirty="0" smtClean="0"/>
              <a:t>MARCOS REGULATORIOS</a:t>
            </a:r>
            <a:endParaRPr lang="es-AR" sz="1600" dirty="0"/>
          </a:p>
          <a:p>
            <a:pPr algn="just"/>
            <a:r>
              <a:rPr lang="es-AR" sz="1600" dirty="0" smtClean="0"/>
              <a:t>ESTRUCTURA INSTITUCIONAL</a:t>
            </a:r>
            <a:endParaRPr lang="es-AR" sz="1600" dirty="0"/>
          </a:p>
          <a:p>
            <a:pPr algn="just"/>
            <a:r>
              <a:rPr lang="es-AR" sz="1600" dirty="0" smtClean="0"/>
              <a:t>FUENTES DE FINANCIAMIENTO</a:t>
            </a:r>
            <a:endParaRPr lang="es-AR" sz="1600" b="1" dirty="0" smtClean="0"/>
          </a:p>
          <a:p>
            <a:pPr algn="just"/>
            <a:r>
              <a:rPr lang="es-AR" sz="1600" dirty="0" smtClean="0"/>
              <a:t>PARTICIPACIÓN CIUDADANA</a:t>
            </a:r>
            <a:endParaRPr lang="es-AR" sz="1600" dirty="0"/>
          </a:p>
        </p:txBody>
      </p:sp>
      <p:sp>
        <p:nvSpPr>
          <p:cNvPr id="8" name="7 Explosión 1"/>
          <p:cNvSpPr/>
          <p:nvPr/>
        </p:nvSpPr>
        <p:spPr>
          <a:xfrm>
            <a:off x="5914266" y="260648"/>
            <a:ext cx="241910" cy="228600"/>
          </a:xfrm>
          <a:prstGeom prst="irregularSeal1">
            <a:avLst/>
          </a:prstGeom>
          <a:solidFill>
            <a:srgbClr val="E7F5E8"/>
          </a:solid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8 Explosión 1"/>
          <p:cNvSpPr/>
          <p:nvPr/>
        </p:nvSpPr>
        <p:spPr>
          <a:xfrm>
            <a:off x="5914266" y="536104"/>
            <a:ext cx="241910" cy="228600"/>
          </a:xfrm>
          <a:prstGeom prst="irregularSeal1">
            <a:avLst/>
          </a:prstGeom>
          <a:solidFill>
            <a:srgbClr val="E7F5E8"/>
          </a:solid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9 Explosión 1"/>
          <p:cNvSpPr/>
          <p:nvPr/>
        </p:nvSpPr>
        <p:spPr>
          <a:xfrm>
            <a:off x="5940152" y="764704"/>
            <a:ext cx="241910" cy="228600"/>
          </a:xfrm>
          <a:prstGeom prst="irregularSeal1">
            <a:avLst/>
          </a:prstGeom>
          <a:solidFill>
            <a:srgbClr val="E7F5E8"/>
          </a:solid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10 Explosión 1"/>
          <p:cNvSpPr/>
          <p:nvPr/>
        </p:nvSpPr>
        <p:spPr>
          <a:xfrm>
            <a:off x="5940152" y="980728"/>
            <a:ext cx="241910" cy="228600"/>
          </a:xfrm>
          <a:prstGeom prst="irregularSeal1">
            <a:avLst/>
          </a:prstGeom>
          <a:solidFill>
            <a:srgbClr val="E7F5E8"/>
          </a:solid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11 CuadroTexto"/>
          <p:cNvSpPr txBox="1"/>
          <p:nvPr/>
        </p:nvSpPr>
        <p:spPr>
          <a:xfrm>
            <a:off x="2987824" y="4005064"/>
            <a:ext cx="3600400" cy="1015663"/>
          </a:xfrm>
          <a:prstGeom prst="rect">
            <a:avLst/>
          </a:prstGeom>
          <a:solidFill>
            <a:srgbClr val="E7F5E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/>
              <a:t>La </a:t>
            </a:r>
            <a:r>
              <a:rPr lang="en-US" sz="2000" b="1" i="1" dirty="0" err="1" smtClean="0"/>
              <a:t>complejidad</a:t>
            </a:r>
            <a:r>
              <a:rPr lang="en-US" sz="2000" b="1" i="1" dirty="0" smtClean="0"/>
              <a:t> de la </a:t>
            </a:r>
            <a:r>
              <a:rPr lang="en-US" sz="2000" b="1" i="1" dirty="0" err="1" smtClean="0"/>
              <a:t>cuestión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requiere</a:t>
            </a:r>
            <a:r>
              <a:rPr lang="en-US" sz="2000" b="1" i="1" dirty="0" smtClean="0"/>
              <a:t> de </a:t>
            </a:r>
            <a:r>
              <a:rPr lang="en-US" sz="2000" b="1" i="1" dirty="0" err="1" smtClean="0"/>
              <a:t>participación</a:t>
            </a:r>
            <a:r>
              <a:rPr lang="en-US" sz="2000" b="1" i="1" dirty="0" smtClean="0"/>
              <a:t>,  </a:t>
            </a:r>
            <a:r>
              <a:rPr lang="en-US" sz="2000" b="1" i="1" dirty="0" err="1" smtClean="0"/>
              <a:t>involucramiento</a:t>
            </a:r>
            <a:r>
              <a:rPr lang="en-US" sz="2000" b="1" i="1" dirty="0" smtClean="0"/>
              <a:t>  y </a:t>
            </a:r>
            <a:r>
              <a:rPr lang="en-US" sz="2000" b="1" i="1" dirty="0" err="1" smtClean="0"/>
              <a:t>compromiso</a:t>
            </a:r>
            <a:endParaRPr lang="es-AR" sz="2000" b="1" i="1" dirty="0"/>
          </a:p>
        </p:txBody>
      </p:sp>
      <p:pic>
        <p:nvPicPr>
          <p:cNvPr id="13" name="Picture 6" descr="Universidad Nacional de Lujá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29200"/>
            <a:ext cx="3491880" cy="648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http://www.unlu.edu.ar/~sociales/imagenes/EncaSocial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093296"/>
            <a:ext cx="3456384" cy="731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14 Rectángulo"/>
          <p:cNvSpPr/>
          <p:nvPr/>
        </p:nvSpPr>
        <p:spPr bwMode="auto">
          <a:xfrm>
            <a:off x="5960775" y="5951021"/>
            <a:ext cx="27876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tabLst>
                <a:tab pos="449263" algn="l"/>
                <a:tab pos="914400" algn="l"/>
              </a:tabLst>
              <a:defRPr/>
            </a:pPr>
            <a:r>
              <a:rPr lang="es-ES" sz="12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4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/>
                  </a:outerShdw>
                </a:effectLst>
                <a:latin typeface="Times New Roman"/>
                <a:cs typeface="Times New Roman"/>
              </a:rPr>
              <a:t>PROGRAMA  </a:t>
            </a:r>
            <a:r>
              <a:rPr lang="es-ES" sz="12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4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/>
                  </a:outerShdw>
                </a:effectLst>
                <a:latin typeface="Times New Roman"/>
                <a:cs typeface="Times New Roman"/>
              </a:rPr>
              <a:t>DE  PROYECTOS  INTEGRADOS</a:t>
            </a:r>
            <a:endParaRPr lang="es-AR" sz="1200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blipFill dpi="0" rotWithShape="0">
                <a:blip r:embed="rId4"/>
                <a:srcRect/>
                <a:tile tx="0" ty="0" sx="100000" sy="100000" flip="none" algn="tl"/>
              </a:blipFill>
              <a:effectLst>
                <a:outerShdw dist="563972" dir="14049741" sx="125000" sy="125000" algn="tl" rotWithShape="0">
                  <a:srgbClr val="C7DFD3"/>
                </a:outerShdw>
              </a:effectLst>
              <a:latin typeface="Times New Roman"/>
              <a:cs typeface="Times New Roman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tabLst>
                <a:tab pos="449263" algn="l"/>
                <a:tab pos="914400" algn="l"/>
              </a:tabLst>
              <a:defRPr/>
            </a:pPr>
            <a:r>
              <a:rPr lang="es-ES" sz="12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4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/>
                  </a:outerShdw>
                </a:effectLst>
                <a:latin typeface="Times New Roman"/>
                <a:cs typeface="Times New Roman"/>
              </a:rPr>
              <a:t>DESARROLLO  LOCAL SOSTENIBLE</a:t>
            </a:r>
            <a:endParaRPr lang="es-ES" sz="1200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solidFill>
                <a:srgbClr val="99CC00"/>
              </a:solidFill>
              <a:latin typeface="Century Gothic"/>
            </a:endParaRPr>
          </a:p>
        </p:txBody>
      </p:sp>
      <p:sp>
        <p:nvSpPr>
          <p:cNvPr id="17" name="WordArt 2" descr="Bolsa de papel"/>
          <p:cNvSpPr>
            <a:spLocks noChangeArrowheads="1" noChangeShapeType="1" noTextEdit="1"/>
          </p:cNvSpPr>
          <p:nvPr/>
        </p:nvSpPr>
        <p:spPr bwMode="auto">
          <a:xfrm>
            <a:off x="7092280" y="5589240"/>
            <a:ext cx="860291" cy="17418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AR" sz="36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4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/>
                  </a:outerShdw>
                </a:effectLst>
                <a:latin typeface="Times New Roman"/>
                <a:cs typeface="Times New Roman"/>
              </a:rPr>
              <a:t>GEDEA</a:t>
            </a:r>
          </a:p>
        </p:txBody>
      </p:sp>
    </p:spTree>
    <p:extLst>
      <p:ext uri="{BB962C8B-B14F-4D97-AF65-F5344CB8AC3E}">
        <p14:creationId xmlns:p14="http://schemas.microsoft.com/office/powerpoint/2010/main" val="337899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C:\Users\Usuario\Pictures\Imagen1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CuadroTexto"/>
          <p:cNvSpPr txBox="1">
            <a:spLocks noChangeArrowheads="1"/>
          </p:cNvSpPr>
          <p:nvPr/>
        </p:nvSpPr>
        <p:spPr bwMode="auto">
          <a:xfrm>
            <a:off x="5541895" y="6541207"/>
            <a:ext cx="36004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/>
            <a:r>
              <a:rPr lang="en-US" sz="1400" b="1" dirty="0"/>
              <a:t>Mag. Adriana Norma </a:t>
            </a:r>
            <a:r>
              <a:rPr lang="en-US" sz="1400" b="1" dirty="0" smtClean="0"/>
              <a:t>Martínez</a:t>
            </a:r>
            <a:endParaRPr lang="en-US" sz="1400" b="1" dirty="0"/>
          </a:p>
        </p:txBody>
      </p:sp>
      <p:sp>
        <p:nvSpPr>
          <p:cNvPr id="6" name="5 Rectángulo"/>
          <p:cNvSpPr/>
          <p:nvPr/>
        </p:nvSpPr>
        <p:spPr>
          <a:xfrm>
            <a:off x="611560" y="3113673"/>
            <a:ext cx="828092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perspectiveContrastingRightFacing"/>
              <a:lightRig rig="threePt" dir="t"/>
            </a:scene3d>
          </a:bodyPr>
          <a:lstStyle/>
          <a:p>
            <a:pPr algn="ctr"/>
            <a:r>
              <a:rPr lang="es-ES" sz="8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MUCHAS GRACIAS</a:t>
            </a:r>
            <a:endParaRPr lang="es-ES" sz="8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824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475656" y="2602647"/>
            <a:ext cx="6912768" cy="3170099"/>
          </a:xfrm>
          <a:prstGeom prst="rect">
            <a:avLst/>
          </a:prstGeom>
          <a:ln>
            <a:solidFill>
              <a:srgbClr val="00B050"/>
            </a:solidFill>
            <a:prstDash val="lgDashDotDot"/>
          </a:ln>
        </p:spPr>
        <p:txBody>
          <a:bodyPr wrap="square">
            <a:spAutoFit/>
          </a:bodyPr>
          <a:lstStyle/>
          <a:p>
            <a:pPr algn="ctr"/>
            <a:r>
              <a:rPr lang="es-AR" sz="2000" b="1" dirty="0" smtClean="0"/>
              <a:t> </a:t>
            </a:r>
            <a:r>
              <a:rPr lang="es-AR" sz="2000" b="1" i="1" dirty="0" smtClean="0"/>
              <a:t>“El “problema de la basura” constituye actualmente uno de los mayores desafíos para la gestión ambiental en todo el país</a:t>
            </a:r>
          </a:p>
          <a:p>
            <a:pPr algn="ctr"/>
            <a:r>
              <a:rPr lang="es-AR" sz="2000" b="1" i="1" dirty="0" smtClean="0"/>
              <a:t> y en nuestra Provincia en particular. </a:t>
            </a:r>
          </a:p>
          <a:p>
            <a:pPr algn="ctr"/>
            <a:endParaRPr lang="es-AR" sz="2000" b="1" i="1" dirty="0" smtClean="0"/>
          </a:p>
          <a:p>
            <a:pPr algn="ctr"/>
            <a:r>
              <a:rPr lang="es-AR" sz="2000" b="1" i="1" dirty="0" smtClean="0"/>
              <a:t>En este sentido ha dejado de ser exclusivamente una cuestión ambiental, económica, urbana o técnica. </a:t>
            </a:r>
          </a:p>
          <a:p>
            <a:pPr algn="ctr"/>
            <a:endParaRPr lang="es-AR" sz="2000" b="1" i="1" dirty="0" smtClean="0"/>
          </a:p>
          <a:p>
            <a:pPr algn="ctr"/>
            <a:r>
              <a:rPr lang="es-AR" sz="2000" b="1" i="1" dirty="0" smtClean="0"/>
              <a:t>Muy por el contrario, requiere una equilibrada consideración de todas estas disciplinas y en especial al momento de traducir políticas públicas al imperativo de una ley”</a:t>
            </a:r>
            <a:endParaRPr lang="es-AR" sz="2000" b="1" i="1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71601" y="980728"/>
            <a:ext cx="2304255" cy="461665"/>
          </a:xfrm>
          <a:prstGeom prst="rect">
            <a:avLst/>
          </a:prstGeom>
          <a:solidFill>
            <a:srgbClr val="E7F5E8"/>
          </a:solidFill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ES_tradnl" sz="2400" b="1" dirty="0" smtClean="0">
                <a:latin typeface="+mj-lt"/>
                <a:cs typeface="Arial" charset="0"/>
              </a:rPr>
              <a:t>EL PLANTEO</a:t>
            </a:r>
            <a:endParaRPr lang="es-ES_tradnl" sz="2400" b="1" i="1" dirty="0">
              <a:latin typeface="+mj-lt"/>
              <a:cs typeface="Arial" charset="0"/>
            </a:endParaRPr>
          </a:p>
        </p:txBody>
      </p:sp>
      <p:sp>
        <p:nvSpPr>
          <p:cNvPr id="6" name="5 Flecha a la derecha con bandas"/>
          <p:cNvSpPr/>
          <p:nvPr/>
        </p:nvSpPr>
        <p:spPr>
          <a:xfrm rot="5400000">
            <a:off x="-1283815" y="2660080"/>
            <a:ext cx="4071937" cy="857250"/>
          </a:xfrm>
          <a:prstGeom prst="stripedRightArrow">
            <a:avLst/>
          </a:prstGeom>
          <a:solidFill>
            <a:srgbClr val="E7F5E8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3390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440562" y="1550313"/>
            <a:ext cx="50198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2000" b="1" dirty="0" smtClean="0"/>
              <a:t>los municipios son los responsables directos </a:t>
            </a:r>
          </a:p>
          <a:p>
            <a:pPr algn="ctr"/>
            <a:r>
              <a:rPr lang="es-AR" sz="2000" b="1" dirty="0"/>
              <a:t>d</a:t>
            </a:r>
            <a:r>
              <a:rPr lang="es-AR" sz="2000" b="1" dirty="0" smtClean="0"/>
              <a:t>e la gestión de los residuos sólidos urbanos</a:t>
            </a:r>
          </a:p>
        </p:txBody>
      </p:sp>
      <p:sp>
        <p:nvSpPr>
          <p:cNvPr id="5" name="4 Rectángulo"/>
          <p:cNvSpPr/>
          <p:nvPr/>
        </p:nvSpPr>
        <p:spPr>
          <a:xfrm>
            <a:off x="4354509" y="2773377"/>
            <a:ext cx="46819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2000" b="1" dirty="0"/>
              <a:t>s</a:t>
            </a:r>
            <a:r>
              <a:rPr lang="es-AR" sz="2000" b="1" dirty="0" smtClean="0"/>
              <a:t>u manejo integral es uno de los servicios públicos más complicados y sensibles</a:t>
            </a:r>
          </a:p>
          <a:p>
            <a:pPr algn="ctr"/>
            <a:r>
              <a:rPr lang="es-AR" sz="2000" b="1" dirty="0" smtClean="0"/>
              <a:t> para los gobiernos locales</a:t>
            </a:r>
            <a:endParaRPr lang="es-AR" sz="2000" dirty="0"/>
          </a:p>
        </p:txBody>
      </p:sp>
      <p:sp>
        <p:nvSpPr>
          <p:cNvPr id="6" name="5 Rectángulo"/>
          <p:cNvSpPr/>
          <p:nvPr/>
        </p:nvSpPr>
        <p:spPr>
          <a:xfrm>
            <a:off x="1187624" y="4559240"/>
            <a:ext cx="70922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2000" b="1" dirty="0" smtClean="0"/>
              <a:t>la magnitud de la problemática</a:t>
            </a:r>
          </a:p>
          <a:p>
            <a:pPr algn="ctr"/>
            <a:r>
              <a:rPr lang="es-AR" sz="2000" b="1" dirty="0" smtClean="0"/>
              <a:t> requiere de la  participación</a:t>
            </a:r>
          </a:p>
          <a:p>
            <a:pPr algn="ctr"/>
            <a:r>
              <a:rPr lang="es-AR" sz="2000" b="1" dirty="0" smtClean="0"/>
              <a:t> de los distintos niveles de gobierno </a:t>
            </a:r>
          </a:p>
          <a:p>
            <a:pPr algn="ctr"/>
            <a:r>
              <a:rPr lang="es-AR" sz="2000" b="1" dirty="0" smtClean="0"/>
              <a:t>ya que su inadecuada gestión compromete</a:t>
            </a:r>
          </a:p>
          <a:p>
            <a:pPr algn="ctr"/>
            <a:r>
              <a:rPr lang="es-AR" sz="2000" b="1" dirty="0" smtClean="0"/>
              <a:t> las condiciones necesarias para asegurar</a:t>
            </a:r>
          </a:p>
          <a:p>
            <a:pPr algn="ctr"/>
            <a:r>
              <a:rPr lang="es-AR" sz="2000" b="1" dirty="0" smtClean="0"/>
              <a:t> la salud pública y la protección ambiental</a:t>
            </a:r>
            <a:endParaRPr lang="es-AR" sz="2000" b="1" dirty="0"/>
          </a:p>
        </p:txBody>
      </p:sp>
      <p:sp>
        <p:nvSpPr>
          <p:cNvPr id="8" name="7 Explosión 1"/>
          <p:cNvSpPr/>
          <p:nvPr/>
        </p:nvSpPr>
        <p:spPr>
          <a:xfrm>
            <a:off x="2720482" y="1675656"/>
            <a:ext cx="483819" cy="457200"/>
          </a:xfrm>
          <a:prstGeom prst="irregularSeal1">
            <a:avLst/>
          </a:prstGeom>
          <a:solidFill>
            <a:srgbClr val="E7F5E8"/>
          </a:solid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8 Explosión 1"/>
          <p:cNvSpPr/>
          <p:nvPr/>
        </p:nvSpPr>
        <p:spPr>
          <a:xfrm>
            <a:off x="3800149" y="2755776"/>
            <a:ext cx="483819" cy="457200"/>
          </a:xfrm>
          <a:prstGeom prst="irregularSeal1">
            <a:avLst/>
          </a:prstGeom>
          <a:solidFill>
            <a:srgbClr val="E7F5E8"/>
          </a:solid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9 Explosión 1"/>
          <p:cNvSpPr/>
          <p:nvPr/>
        </p:nvSpPr>
        <p:spPr>
          <a:xfrm>
            <a:off x="2431997" y="4555976"/>
            <a:ext cx="483819" cy="457200"/>
          </a:xfrm>
          <a:prstGeom prst="irregularSeal1">
            <a:avLst/>
          </a:prstGeom>
          <a:solidFill>
            <a:srgbClr val="E7F5E8"/>
          </a:solid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179512" y="404664"/>
            <a:ext cx="3168351" cy="794802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E7F5E8"/>
          </a:solidFill>
          <a:ln>
            <a:noFill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 smtClean="0">
                <a:latin typeface="Calibri" pitchFamily="34" charset="0"/>
                <a:cs typeface="Arial" pitchFamily="34" charset="0"/>
              </a:rPr>
              <a:t>ALCANCE</a:t>
            </a:r>
            <a:endParaRPr lang="es-AR" sz="2000" b="1" dirty="0"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14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475656" y="2688009"/>
            <a:ext cx="70567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AR" dirty="0" smtClean="0"/>
          </a:p>
          <a:p>
            <a:pPr algn="just"/>
            <a:r>
              <a:rPr lang="es-AR" dirty="0" smtClean="0"/>
              <a:t>MARCOS REGULATORIOS: </a:t>
            </a:r>
            <a:r>
              <a:rPr lang="es-AR" sz="1600" b="1" dirty="0" smtClean="0"/>
              <a:t>Instrumentos</a:t>
            </a:r>
            <a:r>
              <a:rPr lang="es-AR" sz="1600" dirty="0" smtClean="0"/>
              <a:t>  </a:t>
            </a:r>
            <a:r>
              <a:rPr lang="es-AR" sz="1600" b="1" dirty="0" smtClean="0"/>
              <a:t>para la gestión integral de los RSU</a:t>
            </a:r>
            <a:r>
              <a:rPr lang="es-AR" sz="1600" dirty="0" smtClean="0"/>
              <a:t> </a:t>
            </a:r>
          </a:p>
          <a:p>
            <a:pPr algn="just"/>
            <a:endParaRPr lang="es-AR" dirty="0"/>
          </a:p>
          <a:p>
            <a:pPr algn="just"/>
            <a:r>
              <a:rPr lang="es-AR" dirty="0" smtClean="0"/>
              <a:t>ESTRUCTURA INSTITUCIONAL: </a:t>
            </a:r>
            <a:r>
              <a:rPr lang="es-AR" sz="1600" b="1" dirty="0" smtClean="0"/>
              <a:t>Organización administrativa y perfil profesional de los recursos humanos</a:t>
            </a:r>
            <a:endParaRPr lang="es-AR" sz="1600" dirty="0" smtClean="0"/>
          </a:p>
          <a:p>
            <a:pPr algn="just"/>
            <a:endParaRPr lang="es-AR" dirty="0"/>
          </a:p>
          <a:p>
            <a:pPr algn="just"/>
            <a:r>
              <a:rPr lang="es-AR" dirty="0" smtClean="0"/>
              <a:t>FUENTES DE FINANCIAMIENTO:  </a:t>
            </a:r>
            <a:r>
              <a:rPr lang="es-AR" sz="1600" dirty="0" smtClean="0"/>
              <a:t>R</a:t>
            </a:r>
            <a:r>
              <a:rPr lang="es-AR" sz="1600" b="1" dirty="0" smtClean="0"/>
              <a:t>ecursos financieros disponibles para el manejo integral de los RSU</a:t>
            </a:r>
          </a:p>
          <a:p>
            <a:pPr marL="342900" indent="-342900" algn="just">
              <a:buAutoNum type="arabicParenBoth" startAt="3"/>
            </a:pPr>
            <a:endParaRPr lang="es-AR" dirty="0" smtClean="0"/>
          </a:p>
          <a:p>
            <a:pPr algn="just"/>
            <a:r>
              <a:rPr lang="es-AR" dirty="0" smtClean="0"/>
              <a:t>PARTICIPACIÓN CIUDADANA: </a:t>
            </a:r>
            <a:r>
              <a:rPr lang="es-AR" sz="1600" b="1" dirty="0" smtClean="0"/>
              <a:t>Programas de  información, sensibilización y educación   en la materia para la participación activa  de la comunidad</a:t>
            </a:r>
            <a:endParaRPr lang="es-AR" sz="1600" dirty="0"/>
          </a:p>
        </p:txBody>
      </p:sp>
      <p:sp>
        <p:nvSpPr>
          <p:cNvPr id="5" name="1 Título"/>
          <p:cNvSpPr>
            <a:spLocks noGrp="1"/>
          </p:cNvSpPr>
          <p:nvPr>
            <p:ph type="ctrTitle"/>
          </p:nvPr>
        </p:nvSpPr>
        <p:spPr>
          <a:xfrm>
            <a:off x="1475656" y="507573"/>
            <a:ext cx="6552728" cy="400110"/>
          </a:xfrm>
          <a:solidFill>
            <a:srgbClr val="E7F5E8"/>
          </a:solidFill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ea typeface="+mn-ea"/>
                <a:cs typeface="Arial" charset="0"/>
              </a:rPr>
              <a:t>ABORDAJE DE LA GESTION  INTEGRAL LOCAL DE LOS RSU</a:t>
            </a:r>
            <a:endParaRPr lang="es-AR" sz="2000" b="1" dirty="0">
              <a:ea typeface="+mn-ea"/>
              <a:cs typeface="Arial" charset="0"/>
            </a:endParaRP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 rot="5400000">
            <a:off x="-1440669" y="3710240"/>
            <a:ext cx="4464496" cy="733663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E7F5E8"/>
          </a:solidFill>
          <a:ln>
            <a:noFill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lang="es-AR" b="1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1115616" y="1615217"/>
            <a:ext cx="5760640" cy="733663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E7F5E8"/>
          </a:solidFill>
          <a:ln>
            <a:noFill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latin typeface="Calibri" pitchFamily="34" charset="0"/>
                <a:cs typeface="Arial" pitchFamily="34" charset="0"/>
              </a:rPr>
              <a:t>ASPECTOS JURIDICO/INSTITUCIONALES</a:t>
            </a:r>
            <a:endParaRPr lang="es-AR" b="1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9" name="8 Explosión 1"/>
          <p:cNvSpPr/>
          <p:nvPr/>
        </p:nvSpPr>
        <p:spPr>
          <a:xfrm>
            <a:off x="1259632" y="3056384"/>
            <a:ext cx="241910" cy="228600"/>
          </a:xfrm>
          <a:prstGeom prst="irregularSeal1">
            <a:avLst/>
          </a:prstGeom>
          <a:solidFill>
            <a:srgbClr val="E7F5E8"/>
          </a:solid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9 Explosión 1"/>
          <p:cNvSpPr/>
          <p:nvPr/>
        </p:nvSpPr>
        <p:spPr>
          <a:xfrm>
            <a:off x="1259632" y="3560440"/>
            <a:ext cx="241910" cy="228600"/>
          </a:xfrm>
          <a:prstGeom prst="irregularSeal1">
            <a:avLst/>
          </a:prstGeom>
          <a:solidFill>
            <a:srgbClr val="E7F5E8"/>
          </a:solid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10 Explosión 1"/>
          <p:cNvSpPr/>
          <p:nvPr/>
        </p:nvSpPr>
        <p:spPr>
          <a:xfrm>
            <a:off x="1259632" y="4352528"/>
            <a:ext cx="241910" cy="228600"/>
          </a:xfrm>
          <a:prstGeom prst="irregularSeal1">
            <a:avLst/>
          </a:prstGeom>
          <a:solidFill>
            <a:srgbClr val="E7F5E8"/>
          </a:solid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11 Explosión 1"/>
          <p:cNvSpPr/>
          <p:nvPr/>
        </p:nvSpPr>
        <p:spPr>
          <a:xfrm>
            <a:off x="1259632" y="5157192"/>
            <a:ext cx="241910" cy="228600"/>
          </a:xfrm>
          <a:prstGeom prst="irregularSeal1">
            <a:avLst/>
          </a:prstGeom>
          <a:solidFill>
            <a:srgbClr val="E7F5E8"/>
          </a:solid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1842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lacuevadelosgenios.com.ar/Mapa_Argenti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82" y="764704"/>
            <a:ext cx="2780282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1 Título"/>
          <p:cNvSpPr>
            <a:spLocks noGrp="1"/>
          </p:cNvSpPr>
          <p:nvPr>
            <p:ph type="ctrTitle"/>
          </p:nvPr>
        </p:nvSpPr>
        <p:spPr>
          <a:xfrm>
            <a:off x="467544" y="116632"/>
            <a:ext cx="4104456" cy="397558"/>
          </a:xfrm>
          <a:solidFill>
            <a:srgbClr val="E7F5E8"/>
          </a:solidFill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1440" tIns="45720" rIns="91440" bIns="45720" rtlCol="0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ea typeface="+mn-ea"/>
                <a:cs typeface="Arial" charset="0"/>
              </a:rPr>
              <a:t>GESTION  INTEGRAL DE LOS RSU </a:t>
            </a:r>
            <a:endParaRPr lang="es-AR" sz="2000" b="1" dirty="0">
              <a:ea typeface="+mn-ea"/>
              <a:cs typeface="Arial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6084168" y="1359123"/>
            <a:ext cx="2592288" cy="400110"/>
          </a:xfrm>
          <a:prstGeom prst="rect">
            <a:avLst/>
          </a:prstGeom>
          <a:solidFill>
            <a:srgbClr val="CBE7C7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>
            <a:defPPr>
              <a:defRPr lang="es-AR"/>
            </a:defPPr>
            <a:lvl1pPr algn="ctr" eaLnBrk="0" hangingPunct="0">
              <a:spcBef>
                <a:spcPct val="50000"/>
              </a:spcBef>
              <a:defRPr sz="2000" b="1">
                <a:latin typeface="+mj-lt"/>
                <a:cs typeface="Arial" charset="0"/>
              </a:defRPr>
            </a:lvl1pPr>
          </a:lstStyle>
          <a:p>
            <a:r>
              <a:rPr lang="en-US" dirty="0"/>
              <a:t>LAS COMPETENCIAS</a:t>
            </a:r>
            <a:endParaRPr lang="es-AR" dirty="0"/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>
            <a:off x="467544" y="1111161"/>
            <a:ext cx="5256584" cy="733663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E7F5E8"/>
          </a:solidFill>
          <a:ln>
            <a:noFill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latin typeface="Calibri" pitchFamily="34" charset="0"/>
                <a:cs typeface="Arial" pitchFamily="34" charset="0"/>
              </a:rPr>
              <a:t>MARCO JURIDICO/INSTITUCIONAL</a:t>
            </a:r>
            <a:endParaRPr lang="es-AR" b="1" dirty="0">
              <a:latin typeface="Calibri" pitchFamily="34" charset="0"/>
              <a:cs typeface="Arial" pitchFamily="34" charset="0"/>
            </a:endParaRPr>
          </a:p>
        </p:txBody>
      </p:sp>
      <p:pic>
        <p:nvPicPr>
          <p:cNvPr id="8" name="Picture 6" descr="http://www.zonu.com/images/500X0/2009-09-17-5471/Mapa-de-los-Partidos-de-Prov-Buenos-Aires-Argentina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492895"/>
            <a:ext cx="1224136" cy="1585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8"/>
          <p:cNvSpPr>
            <a:spLocks noChangeArrowheads="1"/>
          </p:cNvSpPr>
          <p:nvPr/>
        </p:nvSpPr>
        <p:spPr bwMode="auto">
          <a:xfrm rot="5400000">
            <a:off x="4450051" y="3870339"/>
            <a:ext cx="2992978" cy="1308919"/>
          </a:xfrm>
          <a:custGeom>
            <a:avLst/>
            <a:gdLst>
              <a:gd name="G0" fmla="+- 6480 0 0"/>
              <a:gd name="G1" fmla="+- 8640 0 0"/>
              <a:gd name="G2" fmla="+- 6171 0 0"/>
              <a:gd name="G3" fmla="+- 21600 0 6480"/>
              <a:gd name="G4" fmla="+- 21600 0 8640"/>
              <a:gd name="G5" fmla="*/ G0 21600 G3"/>
              <a:gd name="G6" fmla="*/ G1 21600 G3"/>
              <a:gd name="G7" fmla="*/ G2 G3 21600"/>
              <a:gd name="G8" fmla="*/ 10800 21600 G3"/>
              <a:gd name="G9" fmla="*/ G4 21600 G3"/>
              <a:gd name="G10" fmla="+- 21600 0 G7"/>
              <a:gd name="G11" fmla="+- G5 0 G8"/>
              <a:gd name="G12" fmla="+- G6 0 G8"/>
              <a:gd name="G13" fmla="*/ G12 G7 G11"/>
              <a:gd name="G14" fmla="+- 21600 0 G13"/>
              <a:gd name="G15" fmla="+- G0 0 10800"/>
              <a:gd name="G16" fmla="+- G1 0 10800"/>
              <a:gd name="G17" fmla="*/ G2 G16 G15"/>
              <a:gd name="T0" fmla="*/ 10800 w 21600"/>
              <a:gd name="T1" fmla="*/ 0 h 21600"/>
              <a:gd name="T2" fmla="*/ 0 w 21600"/>
              <a:gd name="T3" fmla="*/ 15429 h 21600"/>
              <a:gd name="T4" fmla="*/ 10800 w 21600"/>
              <a:gd name="T5" fmla="*/ 18514 h 21600"/>
              <a:gd name="T6" fmla="*/ 21600 w 21600"/>
              <a:gd name="T7" fmla="*/ 1542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G13 w 21600"/>
              <a:gd name="T13" fmla="*/ G6 h 21600"/>
              <a:gd name="T14" fmla="*/ G14 w 21600"/>
              <a:gd name="T15" fmla="*/ G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6171"/>
                </a:lnTo>
                <a:lnTo>
                  <a:pt x="8640" y="6171"/>
                </a:lnTo>
                <a:lnTo>
                  <a:pt x="8640" y="12343"/>
                </a:lnTo>
                <a:lnTo>
                  <a:pt x="4320" y="12343"/>
                </a:lnTo>
                <a:lnTo>
                  <a:pt x="4320" y="9257"/>
                </a:lnTo>
                <a:lnTo>
                  <a:pt x="0" y="15429"/>
                </a:lnTo>
                <a:lnTo>
                  <a:pt x="4320" y="21600"/>
                </a:lnTo>
                <a:lnTo>
                  <a:pt x="4320" y="18514"/>
                </a:lnTo>
                <a:lnTo>
                  <a:pt x="17280" y="18514"/>
                </a:lnTo>
                <a:lnTo>
                  <a:pt x="17280" y="21600"/>
                </a:lnTo>
                <a:lnTo>
                  <a:pt x="21600" y="15429"/>
                </a:lnTo>
                <a:lnTo>
                  <a:pt x="17280" y="9257"/>
                </a:lnTo>
                <a:lnTo>
                  <a:pt x="17280" y="12343"/>
                </a:lnTo>
                <a:lnTo>
                  <a:pt x="12960" y="12343"/>
                </a:lnTo>
                <a:lnTo>
                  <a:pt x="12960" y="6171"/>
                </a:lnTo>
                <a:lnTo>
                  <a:pt x="15120" y="6171"/>
                </a:lnTo>
                <a:close/>
              </a:path>
            </a:pathLst>
          </a:custGeom>
          <a:solidFill>
            <a:srgbClr val="E7F5E8"/>
          </a:solidFill>
          <a:ln>
            <a:noFill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lang="es-AR" sz="1600" b="1">
              <a:latin typeface="Calibri" pitchFamily="34" charset="0"/>
              <a:cs typeface="Arial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5796136" y="2564904"/>
            <a:ext cx="1332148" cy="369332"/>
          </a:xfrm>
          <a:prstGeom prst="rect">
            <a:avLst/>
          </a:prstGeom>
          <a:solidFill>
            <a:srgbClr val="CBE7C7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>
            <a:defPPr>
              <a:defRPr lang="es-AR"/>
            </a:defPPr>
            <a:lvl1pPr algn="ctr" eaLnBrk="0" hangingPunct="0">
              <a:spcBef>
                <a:spcPct val="50000"/>
              </a:spcBef>
              <a:defRPr sz="2000" b="1">
                <a:latin typeface="+mj-lt"/>
                <a:cs typeface="Arial" charset="0"/>
              </a:defRPr>
            </a:lvl1pPr>
          </a:lstStyle>
          <a:p>
            <a:r>
              <a:rPr lang="en-US" sz="1800" dirty="0"/>
              <a:t>NACION</a:t>
            </a:r>
            <a:endParaRPr lang="es-AR" sz="1800" dirty="0"/>
          </a:p>
        </p:txBody>
      </p:sp>
      <p:sp>
        <p:nvSpPr>
          <p:cNvPr id="13" name="12 CuadroTexto"/>
          <p:cNvSpPr txBox="1"/>
          <p:nvPr/>
        </p:nvSpPr>
        <p:spPr>
          <a:xfrm>
            <a:off x="6804248" y="4149080"/>
            <a:ext cx="1440160" cy="784830"/>
          </a:xfrm>
          <a:prstGeom prst="rect">
            <a:avLst/>
          </a:prstGeom>
          <a:solidFill>
            <a:srgbClr val="CBE7C7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>
            <a:defPPr>
              <a:defRPr lang="es-AR"/>
            </a:defPPr>
            <a:lvl1pPr algn="ctr" eaLnBrk="0" hangingPunct="0">
              <a:spcBef>
                <a:spcPct val="50000"/>
              </a:spcBef>
              <a:defRPr b="1">
                <a:latin typeface="+mj-lt"/>
                <a:cs typeface="Arial" charset="0"/>
              </a:defRPr>
            </a:lvl1pPr>
          </a:lstStyle>
          <a:p>
            <a:r>
              <a:rPr lang="en-US" dirty="0"/>
              <a:t>PROVINCIAS</a:t>
            </a:r>
          </a:p>
          <a:p>
            <a:pPr algn="l"/>
            <a:r>
              <a:rPr lang="en-US" dirty="0"/>
              <a:t>CABA</a:t>
            </a:r>
            <a:endParaRPr lang="es-AR" dirty="0"/>
          </a:p>
        </p:txBody>
      </p:sp>
      <p:sp>
        <p:nvSpPr>
          <p:cNvPr id="14" name="13 CuadroTexto"/>
          <p:cNvSpPr txBox="1"/>
          <p:nvPr/>
        </p:nvSpPr>
        <p:spPr>
          <a:xfrm>
            <a:off x="5868144" y="6084004"/>
            <a:ext cx="1584176" cy="369332"/>
          </a:xfrm>
          <a:prstGeom prst="rect">
            <a:avLst/>
          </a:prstGeom>
          <a:solidFill>
            <a:srgbClr val="CBE7C7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>
            <a:defPPr>
              <a:defRPr lang="es-AR"/>
            </a:defPPr>
            <a:lvl1pPr algn="ctr" eaLnBrk="0" hangingPunct="0">
              <a:spcBef>
                <a:spcPct val="50000"/>
              </a:spcBef>
              <a:defRPr b="1">
                <a:latin typeface="+mj-lt"/>
                <a:cs typeface="Arial" charset="0"/>
              </a:defRPr>
            </a:lvl1pPr>
          </a:lstStyle>
          <a:p>
            <a:r>
              <a:rPr lang="en-US" dirty="0"/>
              <a:t>MUNICIPIOS</a:t>
            </a:r>
            <a:endParaRPr lang="es-AR" dirty="0"/>
          </a:p>
        </p:txBody>
      </p:sp>
      <p:sp>
        <p:nvSpPr>
          <p:cNvPr id="4" name="3 Rectángulo"/>
          <p:cNvSpPr/>
          <p:nvPr/>
        </p:nvSpPr>
        <p:spPr>
          <a:xfrm>
            <a:off x="4518201" y="366335"/>
            <a:ext cx="4446287" cy="646331"/>
          </a:xfrm>
          <a:prstGeom prst="rect">
            <a:avLst/>
          </a:prstGeom>
          <a:solidFill>
            <a:srgbClr val="CBE7C7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AR" b="1" dirty="0" smtClean="0">
                <a:latin typeface="+mj-lt"/>
                <a:cs typeface="Arial" charset="0"/>
              </a:rPr>
              <a:t>EN EL MARCO DE LA POLÍTICA </a:t>
            </a:r>
            <a:r>
              <a:rPr lang="es-AR" sz="1600" b="1" dirty="0" smtClean="0">
                <a:latin typeface="+mj-lt"/>
                <a:cs typeface="Arial" charset="0"/>
              </a:rPr>
              <a:t>AMBIENTAL</a:t>
            </a:r>
            <a:r>
              <a:rPr lang="es-AR" b="1" dirty="0" smtClean="0">
                <a:latin typeface="+mj-lt"/>
                <a:cs typeface="Arial" charset="0"/>
              </a:rPr>
              <a:t>: UNA CUESTIÓN COMPLEJA </a:t>
            </a:r>
            <a:endParaRPr lang="es-AR" b="1" dirty="0"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84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428827" y="2924944"/>
            <a:ext cx="3311525" cy="400110"/>
          </a:xfrm>
          <a:prstGeom prst="rect">
            <a:avLst/>
          </a:prstGeom>
          <a:solidFill>
            <a:srgbClr val="E1F1DF"/>
          </a:solidFill>
          <a:ln w="9525" algn="ctr">
            <a:solidFill>
              <a:srgbClr val="00B050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ES_tradnl" sz="2000" b="1" i="1" dirty="0">
                <a:latin typeface="+mj-lt"/>
                <a:cs typeface="Arial" charset="0"/>
              </a:rPr>
              <a:t>f</a:t>
            </a:r>
            <a:r>
              <a:rPr lang="es-ES_tradnl" sz="2000" b="1" i="1" dirty="0" smtClean="0">
                <a:latin typeface="+mj-lt"/>
                <a:cs typeface="Arial" charset="0"/>
              </a:rPr>
              <a:t>ederalismo de concertación</a:t>
            </a:r>
            <a:endParaRPr lang="es-ES_tradnl" sz="2000" b="1" i="1" dirty="0">
              <a:latin typeface="+mj-lt"/>
              <a:cs typeface="Arial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67544" y="116632"/>
            <a:ext cx="4104456" cy="397558"/>
          </a:xfrm>
          <a:prstGeom prst="rect">
            <a:avLst/>
          </a:prstGeom>
          <a:solidFill>
            <a:srgbClr val="E7F5E8"/>
          </a:solidFill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0" hangingPunct="0">
              <a:spcBef>
                <a:spcPct val="50000"/>
              </a:spcBef>
            </a:pPr>
            <a:r>
              <a:rPr lang="en-US" sz="2000" b="1" smtClean="0">
                <a:ea typeface="+mn-ea"/>
                <a:cs typeface="Arial" charset="0"/>
              </a:rPr>
              <a:t>GESTION  INTEGRAL DE LOS RSU </a:t>
            </a:r>
            <a:endParaRPr lang="es-AR" sz="2000" b="1" dirty="0">
              <a:ea typeface="+mn-ea"/>
              <a:cs typeface="Arial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4355976" y="366335"/>
            <a:ext cx="4446287" cy="707886"/>
          </a:xfrm>
          <a:prstGeom prst="rect">
            <a:avLst/>
          </a:prstGeom>
          <a:solidFill>
            <a:srgbClr val="CBE7C7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AR" sz="2000" b="1" dirty="0" smtClean="0">
                <a:latin typeface="+mj-lt"/>
                <a:cs typeface="Arial" charset="0"/>
              </a:rPr>
              <a:t>EN EL MARCO DE LA POLÍTICA AMBIENTAL: UNA CUESTIÓN COMPLEJA </a:t>
            </a:r>
            <a:endParaRPr lang="es-AR" sz="2000" b="1" dirty="0">
              <a:latin typeface="+mj-lt"/>
              <a:cs typeface="Arial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719658" y="1412776"/>
            <a:ext cx="4572000" cy="707886"/>
          </a:xfrm>
          <a:prstGeom prst="rect">
            <a:avLst/>
          </a:prstGeom>
          <a:solidFill>
            <a:srgbClr val="CBE7C7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AR" sz="2000" b="1" dirty="0">
                <a:latin typeface="+mj-lt"/>
                <a:cs typeface="Arial" charset="0"/>
              </a:rPr>
              <a:t>HERRAMIENTAS JURÍDICAS Y LINEAMIENTOS INSTITUCIONALES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179512" y="2708920"/>
            <a:ext cx="2865500" cy="1477328"/>
          </a:xfrm>
          <a:prstGeom prst="rect">
            <a:avLst/>
          </a:prstGeom>
          <a:solidFill>
            <a:srgbClr val="CBE7C7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>
            <a:defPPr>
              <a:defRPr lang="es-AR"/>
            </a:defPPr>
            <a:lvl1pPr algn="ctr" eaLnBrk="0" hangingPunct="0">
              <a:spcBef>
                <a:spcPct val="50000"/>
              </a:spcBef>
              <a:defRPr sz="2000" b="1">
                <a:latin typeface="+mj-lt"/>
                <a:cs typeface="Arial" charset="0"/>
              </a:defRPr>
            </a:lvl1pPr>
          </a:lstStyle>
          <a:p>
            <a:r>
              <a:rPr lang="en-US" dirty="0"/>
              <a:t>LAS </a:t>
            </a:r>
            <a:r>
              <a:rPr lang="en-US" dirty="0" smtClean="0"/>
              <a:t> JURISDICCIONES Y LAS COMPETENCIAS</a:t>
            </a:r>
          </a:p>
          <a:p>
            <a:r>
              <a:rPr lang="en-US" dirty="0" smtClean="0"/>
              <a:t>Y LA NECESARIA ARTICULACIÓN</a:t>
            </a:r>
            <a:endParaRPr lang="es-AR" dirty="0"/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4500835" y="3532946"/>
            <a:ext cx="3311525" cy="400110"/>
          </a:xfrm>
          <a:prstGeom prst="rect">
            <a:avLst/>
          </a:prstGeom>
          <a:solidFill>
            <a:srgbClr val="E1F1DF"/>
          </a:solidFill>
          <a:ln w="9525" algn="ctr">
            <a:solidFill>
              <a:srgbClr val="00B050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ES_tradnl" sz="2000" b="1" i="1" dirty="0">
                <a:latin typeface="+mj-lt"/>
                <a:cs typeface="Arial" charset="0"/>
              </a:rPr>
              <a:t>f</a:t>
            </a:r>
            <a:r>
              <a:rPr lang="es-ES_tradnl" sz="2000" b="1" i="1" dirty="0" smtClean="0">
                <a:latin typeface="+mj-lt"/>
                <a:cs typeface="Arial" charset="0"/>
              </a:rPr>
              <a:t>ederalismo de cooperación</a:t>
            </a:r>
            <a:endParaRPr lang="es-ES_tradnl" sz="2000" b="1" i="1" dirty="0">
              <a:latin typeface="+mj-lt"/>
              <a:cs typeface="Arial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215516" y="4725144"/>
            <a:ext cx="1764196" cy="400110"/>
          </a:xfrm>
          <a:prstGeom prst="rect">
            <a:avLst/>
          </a:prstGeom>
          <a:solidFill>
            <a:srgbClr val="CBE7C7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AR" sz="2000" b="1" dirty="0" smtClean="0">
                <a:latin typeface="+mj-lt"/>
                <a:cs typeface="Arial" charset="0"/>
              </a:rPr>
              <a:t>LOS ACTORES </a:t>
            </a: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6084168" y="6154225"/>
            <a:ext cx="2952328" cy="400110"/>
          </a:xfrm>
          <a:prstGeom prst="rect">
            <a:avLst/>
          </a:prstGeom>
          <a:solidFill>
            <a:srgbClr val="E1F1DF"/>
          </a:solidFill>
          <a:ln w="9525" algn="ctr">
            <a:solidFill>
              <a:srgbClr val="00B050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ES_tradnl" sz="2000" b="1" i="1" dirty="0">
                <a:latin typeface="+mj-lt"/>
                <a:cs typeface="Arial" charset="0"/>
              </a:rPr>
              <a:t>d</a:t>
            </a:r>
            <a:r>
              <a:rPr lang="es-ES_tradnl" sz="2000" b="1" i="1" dirty="0" smtClean="0">
                <a:latin typeface="+mj-lt"/>
                <a:cs typeface="Arial" charset="0"/>
              </a:rPr>
              <a:t>emocracia participativa</a:t>
            </a:r>
            <a:endParaRPr lang="es-ES_tradnl" sz="2000" b="1" i="1" dirty="0">
              <a:latin typeface="+mj-lt"/>
              <a:cs typeface="Arial" charset="0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4716016" y="4685074"/>
            <a:ext cx="1173853" cy="400110"/>
          </a:xfrm>
          <a:prstGeom prst="rect">
            <a:avLst/>
          </a:prstGeom>
          <a:solidFill>
            <a:srgbClr val="E1F1DF"/>
          </a:solidFill>
          <a:ln w="9525" algn="ctr">
            <a:solidFill>
              <a:srgbClr val="00B050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ES_tradnl" sz="2000" b="1" dirty="0" smtClean="0">
                <a:latin typeface="+mj-lt"/>
                <a:cs typeface="Arial" charset="0"/>
              </a:rPr>
              <a:t>públicos</a:t>
            </a:r>
            <a:endParaRPr lang="es-ES_tradnl" sz="2000" b="1" i="1" dirty="0">
              <a:latin typeface="+mj-lt"/>
              <a:cs typeface="Arial" charset="0"/>
            </a:endParaRP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4716016" y="5376296"/>
            <a:ext cx="1173853" cy="400110"/>
          </a:xfrm>
          <a:prstGeom prst="rect">
            <a:avLst/>
          </a:prstGeom>
          <a:solidFill>
            <a:srgbClr val="E1F1DF"/>
          </a:solidFill>
          <a:ln w="9525" algn="ctr">
            <a:solidFill>
              <a:srgbClr val="00B050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ES_tradnl" sz="2000" b="1" dirty="0" smtClean="0">
                <a:latin typeface="+mj-lt"/>
                <a:cs typeface="Arial" charset="0"/>
              </a:rPr>
              <a:t>privados</a:t>
            </a:r>
            <a:endParaRPr lang="es-ES_tradnl" sz="2000" b="1" i="1" dirty="0">
              <a:latin typeface="+mj-lt"/>
              <a:cs typeface="Arial" charset="0"/>
            </a:endParaRP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4694291" y="5981218"/>
            <a:ext cx="1173853" cy="707886"/>
          </a:xfrm>
          <a:prstGeom prst="rect">
            <a:avLst/>
          </a:prstGeom>
          <a:solidFill>
            <a:srgbClr val="E1F1DF"/>
          </a:solidFill>
          <a:ln w="9525" algn="ctr">
            <a:solidFill>
              <a:srgbClr val="00B050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ES_tradnl" sz="2000" b="1" dirty="0">
                <a:latin typeface="+mj-lt"/>
                <a:cs typeface="Arial" charset="0"/>
              </a:rPr>
              <a:t>s</a:t>
            </a:r>
            <a:r>
              <a:rPr lang="es-ES_tradnl" sz="2000" b="1" dirty="0" smtClean="0">
                <a:latin typeface="+mj-lt"/>
                <a:cs typeface="Arial" charset="0"/>
              </a:rPr>
              <a:t>ociedad civil</a:t>
            </a:r>
            <a:endParaRPr lang="es-ES_tradnl" sz="2000" b="1" dirty="0">
              <a:latin typeface="+mj-lt"/>
              <a:cs typeface="Arial" charset="0"/>
            </a:endParaRPr>
          </a:p>
        </p:txBody>
      </p:sp>
      <p:sp>
        <p:nvSpPr>
          <p:cNvPr id="9" name="8 Flecha a la derecha con bandas"/>
          <p:cNvSpPr/>
          <p:nvPr/>
        </p:nvSpPr>
        <p:spPr>
          <a:xfrm>
            <a:off x="3151599" y="2852936"/>
            <a:ext cx="1060361" cy="382030"/>
          </a:xfrm>
          <a:prstGeom prst="stripedRightArrow">
            <a:avLst/>
          </a:prstGeom>
          <a:solidFill>
            <a:srgbClr val="E7F5E8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 dirty="0"/>
          </a:p>
        </p:txBody>
      </p:sp>
      <p:sp>
        <p:nvSpPr>
          <p:cNvPr id="20" name="19 Flecha a la derecha con bandas"/>
          <p:cNvSpPr/>
          <p:nvPr/>
        </p:nvSpPr>
        <p:spPr>
          <a:xfrm>
            <a:off x="3203848" y="3551026"/>
            <a:ext cx="1060361" cy="382030"/>
          </a:xfrm>
          <a:prstGeom prst="stripedRightArrow">
            <a:avLst/>
          </a:prstGeom>
          <a:solidFill>
            <a:srgbClr val="E7F5E8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 dirty="0"/>
          </a:p>
        </p:txBody>
      </p:sp>
      <p:sp>
        <p:nvSpPr>
          <p:cNvPr id="21" name="20 Rectángulo"/>
          <p:cNvSpPr/>
          <p:nvPr/>
        </p:nvSpPr>
        <p:spPr>
          <a:xfrm>
            <a:off x="2339175" y="4725144"/>
            <a:ext cx="1512745" cy="369332"/>
          </a:xfrm>
          <a:prstGeom prst="rect">
            <a:avLst/>
          </a:prstGeom>
          <a:solidFill>
            <a:srgbClr val="CBE7C7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AR" b="1" dirty="0" smtClean="0">
                <a:latin typeface="+mj-lt"/>
                <a:cs typeface="Arial" charset="0"/>
              </a:rPr>
              <a:t>coordinación </a:t>
            </a:r>
          </a:p>
        </p:txBody>
      </p:sp>
      <p:sp>
        <p:nvSpPr>
          <p:cNvPr id="22" name="21 Rectángulo"/>
          <p:cNvSpPr/>
          <p:nvPr/>
        </p:nvSpPr>
        <p:spPr>
          <a:xfrm>
            <a:off x="2339752" y="5261138"/>
            <a:ext cx="2033893" cy="646331"/>
          </a:xfrm>
          <a:prstGeom prst="rect">
            <a:avLst/>
          </a:prstGeom>
          <a:solidFill>
            <a:srgbClr val="CBE7C7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 eaLnBrk="0" hangingPunct="0"/>
            <a:r>
              <a:rPr lang="es-AR" b="1" dirty="0" smtClean="0">
                <a:latin typeface="+mj-lt"/>
                <a:cs typeface="Arial" charset="0"/>
              </a:rPr>
              <a:t>solidaridad</a:t>
            </a:r>
          </a:p>
          <a:p>
            <a:pPr algn="ctr" eaLnBrk="0" hangingPunct="0"/>
            <a:r>
              <a:rPr lang="es-AR" b="1" dirty="0" smtClean="0">
                <a:latin typeface="+mj-lt"/>
                <a:cs typeface="Arial" charset="0"/>
              </a:rPr>
              <a:t>corresponsabilidad </a:t>
            </a:r>
          </a:p>
        </p:txBody>
      </p:sp>
      <p:sp>
        <p:nvSpPr>
          <p:cNvPr id="23" name="22 Rectángulo"/>
          <p:cNvSpPr/>
          <p:nvPr/>
        </p:nvSpPr>
        <p:spPr>
          <a:xfrm>
            <a:off x="2394091" y="6095037"/>
            <a:ext cx="1817869" cy="369332"/>
          </a:xfrm>
          <a:prstGeom prst="rect">
            <a:avLst/>
          </a:prstGeom>
          <a:solidFill>
            <a:srgbClr val="CBE7C7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 eaLnBrk="0" hangingPunct="0"/>
            <a:r>
              <a:rPr lang="es-AR" b="1" dirty="0" smtClean="0">
                <a:latin typeface="+mj-lt"/>
                <a:cs typeface="Arial" charset="0"/>
              </a:rPr>
              <a:t>participación </a:t>
            </a:r>
          </a:p>
        </p:txBody>
      </p:sp>
      <p:sp>
        <p:nvSpPr>
          <p:cNvPr id="24" name="23 Flecha a la derecha con bandas"/>
          <p:cNvSpPr/>
          <p:nvPr/>
        </p:nvSpPr>
        <p:spPr>
          <a:xfrm>
            <a:off x="1835696" y="4797152"/>
            <a:ext cx="530180" cy="343415"/>
          </a:xfrm>
          <a:prstGeom prst="stripedRightArrow">
            <a:avLst/>
          </a:prstGeom>
          <a:solidFill>
            <a:srgbClr val="E7F5E8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 dirty="0"/>
          </a:p>
        </p:txBody>
      </p:sp>
      <p:sp>
        <p:nvSpPr>
          <p:cNvPr id="25" name="24 Flecha a la derecha con bandas"/>
          <p:cNvSpPr/>
          <p:nvPr/>
        </p:nvSpPr>
        <p:spPr>
          <a:xfrm>
            <a:off x="1907704" y="5373216"/>
            <a:ext cx="530180" cy="343415"/>
          </a:xfrm>
          <a:prstGeom prst="stripedRightArrow">
            <a:avLst/>
          </a:prstGeom>
          <a:solidFill>
            <a:srgbClr val="E7F5E8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 dirty="0"/>
          </a:p>
        </p:txBody>
      </p:sp>
      <p:sp>
        <p:nvSpPr>
          <p:cNvPr id="26" name="25 Flecha a la derecha con bandas"/>
          <p:cNvSpPr/>
          <p:nvPr/>
        </p:nvSpPr>
        <p:spPr>
          <a:xfrm>
            <a:off x="1907704" y="6109921"/>
            <a:ext cx="530180" cy="343415"/>
          </a:xfrm>
          <a:prstGeom prst="stripedRightArrow">
            <a:avLst/>
          </a:prstGeom>
          <a:solidFill>
            <a:srgbClr val="E7F5E8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 dirty="0"/>
          </a:p>
        </p:txBody>
      </p:sp>
      <p:sp>
        <p:nvSpPr>
          <p:cNvPr id="27" name="26 Flecha a la derecha con bandas"/>
          <p:cNvSpPr/>
          <p:nvPr/>
        </p:nvSpPr>
        <p:spPr>
          <a:xfrm>
            <a:off x="3734028" y="4725144"/>
            <a:ext cx="1053996" cy="343415"/>
          </a:xfrm>
          <a:prstGeom prst="stripedRightArrow">
            <a:avLst/>
          </a:prstGeom>
          <a:solidFill>
            <a:srgbClr val="E7F5E8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 dirty="0"/>
          </a:p>
        </p:txBody>
      </p:sp>
      <p:sp>
        <p:nvSpPr>
          <p:cNvPr id="28" name="27 Flecha a la derecha con bandas"/>
          <p:cNvSpPr/>
          <p:nvPr/>
        </p:nvSpPr>
        <p:spPr>
          <a:xfrm>
            <a:off x="3978196" y="6181929"/>
            <a:ext cx="890220" cy="343415"/>
          </a:xfrm>
          <a:prstGeom prst="stripedRightArrow">
            <a:avLst/>
          </a:prstGeom>
          <a:solidFill>
            <a:srgbClr val="E7F5E8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 dirty="0"/>
          </a:p>
        </p:txBody>
      </p:sp>
      <p:sp>
        <p:nvSpPr>
          <p:cNvPr id="29" name="28 Flecha a la derecha con bandas"/>
          <p:cNvSpPr/>
          <p:nvPr/>
        </p:nvSpPr>
        <p:spPr>
          <a:xfrm>
            <a:off x="4050204" y="5389841"/>
            <a:ext cx="737820" cy="343415"/>
          </a:xfrm>
          <a:prstGeom prst="stripedRightArrow">
            <a:avLst/>
          </a:prstGeom>
          <a:solidFill>
            <a:srgbClr val="E7F5E8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9117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2555776" y="188640"/>
            <a:ext cx="4104456" cy="397558"/>
          </a:xfrm>
          <a:prstGeom prst="rect">
            <a:avLst/>
          </a:prstGeom>
          <a:solidFill>
            <a:srgbClr val="E7F5E8"/>
          </a:solidFill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0" hangingPunct="0">
              <a:spcBef>
                <a:spcPct val="50000"/>
              </a:spcBef>
            </a:pPr>
            <a:r>
              <a:rPr lang="en-US" sz="2000" b="1" smtClean="0">
                <a:ea typeface="+mn-ea"/>
                <a:cs typeface="Arial" charset="0"/>
              </a:rPr>
              <a:t>GESTION  INTEGRAL DE LOS RSU </a:t>
            </a:r>
            <a:endParaRPr lang="es-AR" sz="2000" b="1" dirty="0">
              <a:ea typeface="+mn-ea"/>
              <a:cs typeface="Arial" charset="0"/>
            </a:endParaRPr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>
            <a:off x="179512" y="836712"/>
            <a:ext cx="5256584" cy="733663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E7F5E8"/>
          </a:solidFill>
          <a:ln>
            <a:noFill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latin typeface="Calibri" pitchFamily="34" charset="0"/>
                <a:cs typeface="Arial" pitchFamily="34" charset="0"/>
              </a:rPr>
              <a:t>MARCO JURIDICO/INSTITUCIONAL</a:t>
            </a:r>
            <a:endParaRPr lang="es-AR" b="1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904148" y="1084674"/>
            <a:ext cx="1332148" cy="400110"/>
          </a:xfrm>
          <a:prstGeom prst="rect">
            <a:avLst/>
          </a:prstGeom>
          <a:solidFill>
            <a:srgbClr val="CBE7C7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>
            <a:defPPr>
              <a:defRPr lang="es-AR"/>
            </a:defPPr>
            <a:lvl1pPr algn="ctr" eaLnBrk="0" hangingPunct="0">
              <a:spcBef>
                <a:spcPct val="50000"/>
              </a:spcBef>
              <a:defRPr sz="2000" b="1">
                <a:latin typeface="+mj-lt"/>
                <a:cs typeface="Arial" charset="0"/>
              </a:defRPr>
            </a:lvl1pPr>
          </a:lstStyle>
          <a:p>
            <a:r>
              <a:rPr lang="en-US" dirty="0"/>
              <a:t>NACION</a:t>
            </a:r>
            <a:endParaRPr lang="es-AR" dirty="0"/>
          </a:p>
        </p:txBody>
      </p:sp>
      <p:sp>
        <p:nvSpPr>
          <p:cNvPr id="11" name="10 Rectángulo"/>
          <p:cNvSpPr/>
          <p:nvPr/>
        </p:nvSpPr>
        <p:spPr>
          <a:xfrm>
            <a:off x="6372201" y="2924944"/>
            <a:ext cx="27363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1600" b="1" dirty="0" smtClean="0"/>
              <a:t>Política ambiental  nacional – Marco de las políticas ambientales sectoriales</a:t>
            </a:r>
            <a:endParaRPr lang="es-AR" sz="1600" b="1" dirty="0"/>
          </a:p>
        </p:txBody>
      </p:sp>
      <p:sp>
        <p:nvSpPr>
          <p:cNvPr id="12" name="11 Triángulo isósceles"/>
          <p:cNvSpPr/>
          <p:nvPr/>
        </p:nvSpPr>
        <p:spPr>
          <a:xfrm>
            <a:off x="107504" y="1412776"/>
            <a:ext cx="3797008" cy="5400600"/>
          </a:xfrm>
          <a:prstGeom prst="triangle">
            <a:avLst/>
          </a:prstGeom>
          <a:solidFill>
            <a:srgbClr val="E1F1DF"/>
          </a:solidFill>
          <a:ln>
            <a:solidFill>
              <a:srgbClr val="ABC6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" name="Text Box 24"/>
          <p:cNvSpPr txBox="1">
            <a:spLocks noChangeArrowheads="1"/>
          </p:cNvSpPr>
          <p:nvPr/>
        </p:nvSpPr>
        <p:spPr bwMode="auto">
          <a:xfrm>
            <a:off x="1331640" y="1628800"/>
            <a:ext cx="1368152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1600" b="1" dirty="0" smtClean="0">
                <a:latin typeface="Calibri" pitchFamily="34" charset="0"/>
              </a:rPr>
              <a:t>CN – Art. 41</a:t>
            </a:r>
            <a:endParaRPr lang="es-ES_tradnl" sz="1600" dirty="0">
              <a:latin typeface="Calibri" pitchFamily="34" charset="0"/>
            </a:endParaRPr>
          </a:p>
        </p:txBody>
      </p:sp>
      <p:cxnSp>
        <p:nvCxnSpPr>
          <p:cNvPr id="14" name="13 Conector recto"/>
          <p:cNvCxnSpPr/>
          <p:nvPr/>
        </p:nvCxnSpPr>
        <p:spPr>
          <a:xfrm>
            <a:off x="1744272" y="2132856"/>
            <a:ext cx="523472" cy="0"/>
          </a:xfrm>
          <a:prstGeom prst="line">
            <a:avLst/>
          </a:prstGeom>
          <a:ln>
            <a:solidFill>
              <a:srgbClr val="ABC6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 flipH="1">
            <a:off x="1439652" y="3140968"/>
            <a:ext cx="1116124" cy="0"/>
          </a:xfrm>
          <a:prstGeom prst="line">
            <a:avLst/>
          </a:prstGeom>
          <a:ln>
            <a:solidFill>
              <a:srgbClr val="ABC6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H="1">
            <a:off x="755577" y="5157192"/>
            <a:ext cx="2520279" cy="0"/>
          </a:xfrm>
          <a:prstGeom prst="line">
            <a:avLst/>
          </a:prstGeom>
          <a:ln>
            <a:solidFill>
              <a:srgbClr val="ABC6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Box 12"/>
          <p:cNvSpPr txBox="1">
            <a:spLocks noChangeArrowheads="1"/>
          </p:cNvSpPr>
          <p:nvPr/>
        </p:nvSpPr>
        <p:spPr bwMode="auto">
          <a:xfrm>
            <a:off x="611560" y="3652442"/>
            <a:ext cx="2376264" cy="53161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  <a:extLst/>
        </p:spPr>
        <p:txBody>
          <a:bodyPr wrap="square">
            <a:spAutoFit/>
          </a:bodyPr>
          <a:lstStyle>
            <a:defPPr>
              <a:defRPr lang="es-AR"/>
            </a:defPPr>
            <a:lvl1pPr algn="ctr">
              <a:defRPr sz="1600" b="1">
                <a:latin typeface="Calibri" pitchFamily="34" charset="0"/>
              </a:defRPr>
            </a:lvl1pPr>
          </a:lstStyle>
          <a:p>
            <a:r>
              <a:rPr lang="es-ES" dirty="0"/>
              <a:t>LEYES DE </a:t>
            </a:r>
            <a:r>
              <a:rPr lang="es-ES" dirty="0" smtClean="0"/>
              <a:t>PRESUPUESTOS MINIMOS</a:t>
            </a:r>
            <a:endParaRPr lang="es-ES" dirty="0"/>
          </a:p>
        </p:txBody>
      </p:sp>
      <p:sp>
        <p:nvSpPr>
          <p:cNvPr id="32" name="31 Rectángulo"/>
          <p:cNvSpPr/>
          <p:nvPr/>
        </p:nvSpPr>
        <p:spPr>
          <a:xfrm>
            <a:off x="6300192" y="3914472"/>
            <a:ext cx="246997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1400" dirty="0" smtClean="0"/>
              <a:t>convenios bilaterales o multilaterales implementación </a:t>
            </a:r>
          </a:p>
          <a:p>
            <a:pPr algn="ctr"/>
            <a:r>
              <a:rPr lang="es-AR" sz="1400" dirty="0" smtClean="0"/>
              <a:t>de </a:t>
            </a:r>
            <a:r>
              <a:rPr lang="es-AR" sz="1400" b="1" dirty="0" smtClean="0"/>
              <a:t>estrategias regionales </a:t>
            </a:r>
            <a:endParaRPr lang="es-AR" sz="1400" b="1" dirty="0"/>
          </a:p>
        </p:txBody>
      </p:sp>
      <p:sp>
        <p:nvSpPr>
          <p:cNvPr id="33" name="32 Rectángulo"/>
          <p:cNvSpPr/>
          <p:nvPr/>
        </p:nvSpPr>
        <p:spPr>
          <a:xfrm>
            <a:off x="6392342" y="4850576"/>
            <a:ext cx="271616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1400" b="1" dirty="0"/>
              <a:t>Coordinación </a:t>
            </a:r>
            <a:r>
              <a:rPr lang="es-AR" sz="1400" b="1" dirty="0" err="1" smtClean="0"/>
              <a:t>interjurisdiccional</a:t>
            </a:r>
            <a:r>
              <a:rPr lang="es-AR" sz="1400" b="1" dirty="0" smtClean="0"/>
              <a:t>- </a:t>
            </a:r>
            <a:r>
              <a:rPr lang="es-AR" sz="1400" dirty="0"/>
              <a:t>á</a:t>
            </a:r>
            <a:r>
              <a:rPr lang="es-AR" sz="1400" dirty="0" smtClean="0"/>
              <a:t>mbito federal de concertación</a:t>
            </a:r>
            <a:endParaRPr lang="es-AR" sz="1400" dirty="0"/>
          </a:p>
          <a:p>
            <a:pPr algn="ctr"/>
            <a:r>
              <a:rPr lang="es-AR" sz="1400" dirty="0" smtClean="0"/>
              <a:t>(</a:t>
            </a:r>
            <a:r>
              <a:rPr lang="es-AR" sz="1400" dirty="0"/>
              <a:t>COFEMA)</a:t>
            </a:r>
          </a:p>
        </p:txBody>
      </p:sp>
      <p:sp>
        <p:nvSpPr>
          <p:cNvPr id="49" name="48 CuadroTexto"/>
          <p:cNvSpPr txBox="1"/>
          <p:nvPr/>
        </p:nvSpPr>
        <p:spPr>
          <a:xfrm>
            <a:off x="3635896" y="5426060"/>
            <a:ext cx="19622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Autoridad</a:t>
            </a:r>
            <a:r>
              <a:rPr lang="en-US" sz="1400" dirty="0" smtClean="0"/>
              <a:t> </a:t>
            </a:r>
            <a:r>
              <a:rPr lang="en-US" sz="1400" dirty="0" err="1" smtClean="0"/>
              <a:t>nacional</a:t>
            </a:r>
            <a:r>
              <a:rPr lang="en-US" sz="1400" dirty="0" smtClean="0"/>
              <a:t> de </a:t>
            </a:r>
            <a:r>
              <a:rPr lang="en-US" sz="1400" dirty="0" err="1" smtClean="0"/>
              <a:t>aplicación</a:t>
            </a:r>
            <a:r>
              <a:rPr lang="en-US" sz="1400" dirty="0" smtClean="0"/>
              <a:t> -</a:t>
            </a:r>
            <a:r>
              <a:rPr lang="en-US" sz="1400" dirty="0" err="1" smtClean="0"/>
              <a:t>funciones</a:t>
            </a:r>
            <a:endParaRPr lang="es-AR" sz="1400" dirty="0"/>
          </a:p>
        </p:txBody>
      </p:sp>
      <p:sp>
        <p:nvSpPr>
          <p:cNvPr id="50" name="49 CuadroTexto"/>
          <p:cNvSpPr txBox="1"/>
          <p:nvPr/>
        </p:nvSpPr>
        <p:spPr>
          <a:xfrm>
            <a:off x="4684784" y="6146140"/>
            <a:ext cx="3271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Autoridades</a:t>
            </a:r>
            <a:r>
              <a:rPr lang="en-US" sz="1400" dirty="0" smtClean="0"/>
              <a:t> </a:t>
            </a:r>
            <a:r>
              <a:rPr lang="en-US" sz="1400" dirty="0" err="1" smtClean="0"/>
              <a:t>competentes</a:t>
            </a:r>
            <a:r>
              <a:rPr lang="en-US" sz="1400" dirty="0" smtClean="0"/>
              <a:t> -</a:t>
            </a:r>
            <a:r>
              <a:rPr lang="es-AR" sz="1400" dirty="0" smtClean="0"/>
              <a:t>organismo que determinen cada jurisdicciones local</a:t>
            </a:r>
            <a:endParaRPr lang="es-AR" sz="1400" dirty="0"/>
          </a:p>
        </p:txBody>
      </p:sp>
      <p:sp>
        <p:nvSpPr>
          <p:cNvPr id="51" name="Text Box 7"/>
          <p:cNvSpPr txBox="1">
            <a:spLocks noChangeArrowheads="1"/>
          </p:cNvSpPr>
          <p:nvPr/>
        </p:nvSpPr>
        <p:spPr bwMode="auto">
          <a:xfrm>
            <a:off x="3958729" y="3068960"/>
            <a:ext cx="1549375" cy="338554"/>
          </a:xfrm>
          <a:prstGeom prst="rect">
            <a:avLst/>
          </a:prstGeom>
          <a:solidFill>
            <a:srgbClr val="F4FAF4"/>
          </a:solidFill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s-ES" sz="1600" b="1" dirty="0">
                <a:latin typeface="Calibri" pitchFamily="34" charset="0"/>
              </a:rPr>
              <a:t>Ley </a:t>
            </a:r>
            <a:r>
              <a:rPr lang="es-ES" sz="1600" b="1" dirty="0" smtClean="0">
                <a:latin typeface="Calibri" pitchFamily="34" charset="0"/>
              </a:rPr>
              <a:t>25.675- LGA</a:t>
            </a:r>
            <a:endParaRPr lang="es-ES" sz="1600" b="1" dirty="0">
              <a:latin typeface="Calibri" pitchFamily="34" charset="0"/>
            </a:endParaRPr>
          </a:p>
        </p:txBody>
      </p:sp>
      <p:sp>
        <p:nvSpPr>
          <p:cNvPr id="52" name="51 Flecha a la derecha con bandas"/>
          <p:cNvSpPr/>
          <p:nvPr/>
        </p:nvSpPr>
        <p:spPr>
          <a:xfrm>
            <a:off x="5526106" y="3095564"/>
            <a:ext cx="990110" cy="342147"/>
          </a:xfrm>
          <a:prstGeom prst="stripedRightArrow">
            <a:avLst/>
          </a:prstGeom>
          <a:solidFill>
            <a:srgbClr val="E7F5E8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cxnSp>
        <p:nvCxnSpPr>
          <p:cNvPr id="54" name="53 Conector angular"/>
          <p:cNvCxnSpPr/>
          <p:nvPr/>
        </p:nvCxnSpPr>
        <p:spPr>
          <a:xfrm>
            <a:off x="6084168" y="3861048"/>
            <a:ext cx="532380" cy="173973"/>
          </a:xfrm>
          <a:prstGeom prst="bentConnector3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Conector angular"/>
          <p:cNvCxnSpPr/>
          <p:nvPr/>
        </p:nvCxnSpPr>
        <p:spPr>
          <a:xfrm>
            <a:off x="5436096" y="4221088"/>
            <a:ext cx="990110" cy="806388"/>
          </a:xfrm>
          <a:prstGeom prst="bentConnector3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Conector angular"/>
          <p:cNvCxnSpPr/>
          <p:nvPr/>
        </p:nvCxnSpPr>
        <p:spPr>
          <a:xfrm rot="16200000" flipH="1">
            <a:off x="3541095" y="4531913"/>
            <a:ext cx="1197714" cy="576064"/>
          </a:xfrm>
          <a:prstGeom prst="bentConnector3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Conector angular"/>
          <p:cNvCxnSpPr/>
          <p:nvPr/>
        </p:nvCxnSpPr>
        <p:spPr>
          <a:xfrm rot="16200000" flipH="1">
            <a:off x="4592444" y="4880200"/>
            <a:ext cx="1757232" cy="564440"/>
          </a:xfrm>
          <a:prstGeom prst="bentConnector3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Box 6"/>
          <p:cNvSpPr txBox="1">
            <a:spLocks noChangeArrowheads="1"/>
          </p:cNvSpPr>
          <p:nvPr/>
        </p:nvSpPr>
        <p:spPr bwMode="auto">
          <a:xfrm>
            <a:off x="3527884" y="3708321"/>
            <a:ext cx="2484276" cy="584775"/>
          </a:xfrm>
          <a:prstGeom prst="rect">
            <a:avLst/>
          </a:prstGeom>
          <a:solidFill>
            <a:srgbClr val="D2EAD2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1600" b="1" dirty="0"/>
              <a:t>Ley </a:t>
            </a:r>
            <a:r>
              <a:rPr lang="es-ES" sz="1600" b="1" dirty="0" smtClean="0"/>
              <a:t>25.616-Gestión de residuos domiciliarios</a:t>
            </a:r>
            <a:endParaRPr lang="es-ES" sz="1600" b="1" dirty="0"/>
          </a:p>
        </p:txBody>
      </p:sp>
      <p:sp>
        <p:nvSpPr>
          <p:cNvPr id="48" name="47 Flecha a la derecha con bandas"/>
          <p:cNvSpPr/>
          <p:nvPr/>
        </p:nvSpPr>
        <p:spPr>
          <a:xfrm>
            <a:off x="2807804" y="3878941"/>
            <a:ext cx="990110" cy="342147"/>
          </a:xfrm>
          <a:prstGeom prst="stripedRightArrow">
            <a:avLst/>
          </a:prstGeom>
          <a:solidFill>
            <a:srgbClr val="E7F5E8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6599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riángulo isósceles"/>
          <p:cNvSpPr/>
          <p:nvPr/>
        </p:nvSpPr>
        <p:spPr>
          <a:xfrm>
            <a:off x="323528" y="1700808"/>
            <a:ext cx="3436968" cy="5040560"/>
          </a:xfrm>
          <a:prstGeom prst="triangle">
            <a:avLst/>
          </a:prstGeom>
          <a:solidFill>
            <a:srgbClr val="E1F1DF"/>
          </a:solidFill>
          <a:ln>
            <a:solidFill>
              <a:srgbClr val="ABC6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5" name="4 Conector recto"/>
          <p:cNvCxnSpPr/>
          <p:nvPr/>
        </p:nvCxnSpPr>
        <p:spPr>
          <a:xfrm flipH="1">
            <a:off x="1187624" y="4725144"/>
            <a:ext cx="1872208" cy="0"/>
          </a:xfrm>
          <a:prstGeom prst="line">
            <a:avLst/>
          </a:prstGeom>
          <a:ln>
            <a:solidFill>
              <a:srgbClr val="ABC6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1691680" y="2708920"/>
            <a:ext cx="648072" cy="0"/>
          </a:xfrm>
          <a:prstGeom prst="line">
            <a:avLst/>
          </a:prstGeom>
          <a:ln>
            <a:solidFill>
              <a:srgbClr val="ABC6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1475656" y="2204864"/>
            <a:ext cx="1080120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  <a:extLst/>
        </p:spPr>
        <p:txBody>
          <a:bodyPr wrap="square">
            <a:spAutoFit/>
          </a:bodyPr>
          <a:lstStyle>
            <a:defPPr>
              <a:defRPr lang="es-AR"/>
            </a:defPPr>
            <a:lvl1pPr algn="ctr">
              <a:defRPr sz="1600" b="1">
                <a:latin typeface="Calibri" pitchFamily="34" charset="0"/>
              </a:defRPr>
            </a:lvl1pPr>
          </a:lstStyle>
          <a:p>
            <a:r>
              <a:rPr lang="es-ES" dirty="0" smtClean="0"/>
              <a:t>CP Art. 28</a:t>
            </a: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899592" y="2924944"/>
            <a:ext cx="2592288" cy="107721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  <a:extLst/>
        </p:spPr>
        <p:txBody>
          <a:bodyPr wrap="square">
            <a:spAutoFit/>
          </a:bodyPr>
          <a:lstStyle>
            <a:defPPr>
              <a:defRPr lang="es-AR"/>
            </a:defPPr>
            <a:lvl1pPr algn="ctr">
              <a:defRPr sz="1600" b="1">
                <a:latin typeface="Calibri" pitchFamily="34" charset="0"/>
              </a:defRPr>
            </a:lvl1pPr>
          </a:lstStyle>
          <a:p>
            <a:r>
              <a:rPr lang="es-ES" dirty="0"/>
              <a:t>LEYES </a:t>
            </a:r>
            <a:r>
              <a:rPr lang="es-ES" dirty="0" smtClean="0"/>
              <a:t>PROVINCIALES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s-ES" dirty="0" smtClean="0"/>
              <a:t>Art. 121  y 124 CN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s-ES" dirty="0" smtClean="0"/>
              <a:t>Completando leyes de presupuestos mínimos</a:t>
            </a:r>
            <a:endParaRPr lang="es-ES" dirty="0"/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899592" y="4869160"/>
            <a:ext cx="2394266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  <a:extLst/>
        </p:spPr>
        <p:txBody>
          <a:bodyPr wrap="square">
            <a:spAutoFit/>
          </a:bodyPr>
          <a:lstStyle>
            <a:defPPr>
              <a:defRPr lang="es-AR"/>
            </a:defPPr>
            <a:lvl1pPr algn="ctr">
              <a:defRPr sz="1600" b="1">
                <a:latin typeface="Calibri" pitchFamily="34" charset="0"/>
              </a:defRPr>
            </a:lvl1pPr>
          </a:lstStyle>
          <a:p>
            <a:r>
              <a:rPr lang="es-ES" dirty="0"/>
              <a:t>DECRETOS DEL </a:t>
            </a:r>
            <a:r>
              <a:rPr lang="es-ES" dirty="0" smtClean="0"/>
              <a:t>PEP</a:t>
            </a:r>
            <a:endParaRPr lang="es-E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464096" y="5805264"/>
            <a:ext cx="3463280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  <a:extLst/>
        </p:spPr>
        <p:txBody>
          <a:bodyPr wrap="square">
            <a:spAutoFit/>
          </a:bodyPr>
          <a:lstStyle>
            <a:defPPr>
              <a:defRPr lang="es-AR"/>
            </a:defPPr>
            <a:lvl1pPr algn="ctr">
              <a:defRPr sz="1600" b="1">
                <a:latin typeface="Calibri" pitchFamily="34" charset="0"/>
              </a:defRPr>
            </a:lvl1pPr>
          </a:lstStyle>
          <a:p>
            <a:r>
              <a:rPr lang="es-ES" sz="1400" dirty="0"/>
              <a:t>RESOLUCIONES Y DISPOSICIONES DE </a:t>
            </a:r>
            <a:endParaRPr lang="es-ES" sz="1400" dirty="0" smtClean="0"/>
          </a:p>
          <a:p>
            <a:r>
              <a:rPr lang="es-ES" sz="1400" dirty="0" smtClean="0"/>
              <a:t>LA AUTORIDAD AMBIENTAL PROVINCIAL</a:t>
            </a:r>
            <a:endParaRPr lang="es-ES" sz="1400" dirty="0"/>
          </a:p>
        </p:txBody>
      </p:sp>
      <p:cxnSp>
        <p:nvCxnSpPr>
          <p:cNvPr id="11" name="10 Conector recto"/>
          <p:cNvCxnSpPr/>
          <p:nvPr/>
        </p:nvCxnSpPr>
        <p:spPr>
          <a:xfrm flipH="1">
            <a:off x="827584" y="5661248"/>
            <a:ext cx="2592288" cy="0"/>
          </a:xfrm>
          <a:prstGeom prst="line">
            <a:avLst/>
          </a:prstGeom>
          <a:ln>
            <a:solidFill>
              <a:srgbClr val="ABC6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431540" y="1484784"/>
            <a:ext cx="2628292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1200" b="1" dirty="0" smtClean="0">
                <a:latin typeface="Calibri" pitchFamily="34" charset="0"/>
              </a:rPr>
              <a:t>enmarcado </a:t>
            </a:r>
            <a:r>
              <a:rPr lang="es-ES" sz="1200" b="1" dirty="0">
                <a:latin typeface="Calibri" pitchFamily="34" charset="0"/>
              </a:rPr>
              <a:t>en el orden jerárquico establecido por el </a:t>
            </a:r>
            <a:r>
              <a:rPr lang="es-ES" sz="1200" b="1" dirty="0" smtClean="0">
                <a:latin typeface="Calibri" pitchFamily="34" charset="0"/>
              </a:rPr>
              <a:t>Art. </a:t>
            </a:r>
            <a:r>
              <a:rPr lang="es-ES" sz="1200" b="1" dirty="0">
                <a:latin typeface="Calibri" pitchFamily="34" charset="0"/>
              </a:rPr>
              <a:t>31 </a:t>
            </a:r>
            <a:r>
              <a:rPr lang="es-ES" sz="1200" b="1" dirty="0" smtClean="0">
                <a:latin typeface="Calibri" pitchFamily="34" charset="0"/>
              </a:rPr>
              <a:t>CN</a:t>
            </a:r>
            <a:endParaRPr lang="es-ES" sz="1200" b="1" dirty="0">
              <a:latin typeface="Calibri" pitchFamily="34" charset="0"/>
            </a:endParaRPr>
          </a:p>
        </p:txBody>
      </p:sp>
      <p:sp>
        <p:nvSpPr>
          <p:cNvPr id="16" name="1 Título"/>
          <p:cNvSpPr txBox="1">
            <a:spLocks/>
          </p:cNvSpPr>
          <p:nvPr/>
        </p:nvSpPr>
        <p:spPr>
          <a:xfrm>
            <a:off x="2555776" y="116632"/>
            <a:ext cx="4104456" cy="397558"/>
          </a:xfrm>
          <a:prstGeom prst="rect">
            <a:avLst/>
          </a:prstGeom>
          <a:solidFill>
            <a:srgbClr val="E7F5E8"/>
          </a:solidFill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0" hangingPunct="0">
              <a:spcBef>
                <a:spcPct val="50000"/>
              </a:spcBef>
            </a:pPr>
            <a:r>
              <a:rPr lang="en-US" sz="2000" b="1" smtClean="0">
                <a:ea typeface="+mn-ea"/>
                <a:cs typeface="Arial" charset="0"/>
              </a:rPr>
              <a:t>GESTION  INTEGRAL DE LOS RSU </a:t>
            </a:r>
            <a:endParaRPr lang="es-AR" sz="2000" b="1" dirty="0">
              <a:ea typeface="+mn-ea"/>
              <a:cs typeface="Arial" charset="0"/>
            </a:endParaRPr>
          </a:p>
        </p:txBody>
      </p:sp>
      <p:sp>
        <p:nvSpPr>
          <p:cNvPr id="17" name="AutoShape 8"/>
          <p:cNvSpPr>
            <a:spLocks noChangeArrowheads="1"/>
          </p:cNvSpPr>
          <p:nvPr/>
        </p:nvSpPr>
        <p:spPr bwMode="auto">
          <a:xfrm>
            <a:off x="179512" y="764704"/>
            <a:ext cx="5256584" cy="733663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E7F5E8"/>
          </a:solidFill>
          <a:ln>
            <a:noFill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latin typeface="Calibri" pitchFamily="34" charset="0"/>
                <a:cs typeface="Arial" pitchFamily="34" charset="0"/>
              </a:rPr>
              <a:t>MARCO JURIDICO/INSTITUCIONAL</a:t>
            </a:r>
            <a:endParaRPr lang="es-AR" b="1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5904148" y="1012666"/>
            <a:ext cx="1548172" cy="400110"/>
          </a:xfrm>
          <a:prstGeom prst="rect">
            <a:avLst/>
          </a:prstGeom>
          <a:solidFill>
            <a:srgbClr val="CBE7C7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>
            <a:defPPr>
              <a:defRPr lang="es-AR"/>
            </a:defPPr>
            <a:lvl1pPr algn="ctr" eaLnBrk="0" hangingPunct="0">
              <a:spcBef>
                <a:spcPct val="50000"/>
              </a:spcBef>
              <a:defRPr sz="2000" b="1">
                <a:latin typeface="+mj-lt"/>
                <a:cs typeface="Arial" charset="0"/>
              </a:defRPr>
            </a:lvl1pPr>
          </a:lstStyle>
          <a:p>
            <a:r>
              <a:rPr lang="en-US" dirty="0" smtClean="0"/>
              <a:t>PROVINCIA</a:t>
            </a:r>
            <a:endParaRPr lang="es-AR" dirty="0"/>
          </a:p>
        </p:txBody>
      </p:sp>
      <p:sp>
        <p:nvSpPr>
          <p:cNvPr id="20" name="19 Rectángulo"/>
          <p:cNvSpPr/>
          <p:nvPr/>
        </p:nvSpPr>
        <p:spPr>
          <a:xfrm>
            <a:off x="3851920" y="3501008"/>
            <a:ext cx="2236125" cy="584775"/>
          </a:xfrm>
          <a:prstGeom prst="rect">
            <a:avLst/>
          </a:prstGeom>
          <a:solidFill>
            <a:srgbClr val="D2EAD2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s-AR" sz="1600" b="1" dirty="0"/>
              <a:t>LEY 13592</a:t>
            </a:r>
          </a:p>
          <a:p>
            <a:pPr algn="ctr"/>
            <a:r>
              <a:rPr lang="es-AR" sz="1600" b="1" dirty="0"/>
              <a:t>Gestión Integral de RSU </a:t>
            </a:r>
          </a:p>
        </p:txBody>
      </p:sp>
      <p:sp>
        <p:nvSpPr>
          <p:cNvPr id="21" name="20 Flecha a la derecha con bandas"/>
          <p:cNvSpPr/>
          <p:nvPr/>
        </p:nvSpPr>
        <p:spPr>
          <a:xfrm>
            <a:off x="3293858" y="3501008"/>
            <a:ext cx="990110" cy="342147"/>
          </a:xfrm>
          <a:prstGeom prst="stripedRightArrow">
            <a:avLst/>
          </a:prstGeom>
          <a:solidFill>
            <a:srgbClr val="E7F5E8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25" name="24 Rectángulo"/>
          <p:cNvSpPr/>
          <p:nvPr/>
        </p:nvSpPr>
        <p:spPr>
          <a:xfrm>
            <a:off x="3635896" y="2358545"/>
            <a:ext cx="3328917" cy="984885"/>
          </a:xfrm>
          <a:prstGeom prst="rect">
            <a:avLst/>
          </a:prstGeom>
          <a:solidFill>
            <a:srgbClr val="F4FAF4"/>
          </a:solidFill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s-AR" sz="1600" b="1" dirty="0" smtClean="0">
                <a:latin typeface="Calibri" pitchFamily="34" charset="0"/>
                <a:cs typeface="Arial" pitchFamily="34" charset="0"/>
              </a:rPr>
              <a:t>Ley </a:t>
            </a:r>
            <a:r>
              <a:rPr lang="es-AR" sz="1600" b="1" dirty="0">
                <a:latin typeface="Calibri" pitchFamily="34" charset="0"/>
                <a:cs typeface="Arial" pitchFamily="34" charset="0"/>
              </a:rPr>
              <a:t>11.723</a:t>
            </a:r>
          </a:p>
          <a:p>
            <a:pPr algn="ctr"/>
            <a:r>
              <a:rPr lang="es-AR" sz="1400" b="1" dirty="0">
                <a:latin typeface="Calibri" pitchFamily="34" charset="0"/>
                <a:cs typeface="Arial" pitchFamily="34" charset="0"/>
              </a:rPr>
              <a:t>Protección, conservación, </a:t>
            </a:r>
            <a:r>
              <a:rPr lang="es-AR" sz="1400" b="1" dirty="0" smtClean="0">
                <a:latin typeface="Calibri" pitchFamily="34" charset="0"/>
                <a:cs typeface="Arial" pitchFamily="34" charset="0"/>
              </a:rPr>
              <a:t>mejoramiento</a:t>
            </a:r>
          </a:p>
          <a:p>
            <a:pPr algn="ctr"/>
            <a:r>
              <a:rPr lang="es-AR" sz="1400" b="1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s-AR" sz="1400" b="1" dirty="0">
                <a:latin typeface="Calibri" pitchFamily="34" charset="0"/>
                <a:cs typeface="Arial" pitchFamily="34" charset="0"/>
              </a:rPr>
              <a:t>y restauración de los  Recursos naturales  y  ambiente en general</a:t>
            </a:r>
          </a:p>
        </p:txBody>
      </p:sp>
      <p:sp>
        <p:nvSpPr>
          <p:cNvPr id="26" name="25 Rectángulo"/>
          <p:cNvSpPr/>
          <p:nvPr/>
        </p:nvSpPr>
        <p:spPr>
          <a:xfrm>
            <a:off x="7218294" y="2340169"/>
            <a:ext cx="18182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1600" b="1" dirty="0" smtClean="0"/>
              <a:t>Política ambiental provincial</a:t>
            </a:r>
            <a:endParaRPr lang="es-AR" sz="1600" b="1" dirty="0"/>
          </a:p>
        </p:txBody>
      </p:sp>
      <p:sp>
        <p:nvSpPr>
          <p:cNvPr id="27" name="26 Flecha a la derecha con bandas"/>
          <p:cNvSpPr/>
          <p:nvPr/>
        </p:nvSpPr>
        <p:spPr>
          <a:xfrm>
            <a:off x="6246186" y="2366773"/>
            <a:ext cx="990110" cy="342147"/>
          </a:xfrm>
          <a:prstGeom prst="stripedRightArrow">
            <a:avLst/>
          </a:prstGeom>
          <a:solidFill>
            <a:srgbClr val="E7F5E8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39" name="38 Rectángulo"/>
          <p:cNvSpPr/>
          <p:nvPr/>
        </p:nvSpPr>
        <p:spPr>
          <a:xfrm>
            <a:off x="3866329" y="4869160"/>
            <a:ext cx="3009927" cy="584775"/>
          </a:xfrm>
          <a:prstGeom prst="rect">
            <a:avLst/>
          </a:prstGeom>
          <a:solidFill>
            <a:srgbClr val="D2EAD2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1600" b="1" dirty="0" err="1"/>
              <a:t>Decreto</a:t>
            </a:r>
            <a:r>
              <a:rPr lang="en-US" sz="1600" b="1" dirty="0"/>
              <a:t> 1215/2010</a:t>
            </a:r>
            <a:endParaRPr lang="es-AR" sz="1600" b="1" dirty="0"/>
          </a:p>
          <a:p>
            <a:pPr algn="ctr"/>
            <a:r>
              <a:rPr lang="es-AR" sz="1600" b="1" dirty="0"/>
              <a:t>Reglamentación de la Ley  13.592</a:t>
            </a:r>
          </a:p>
        </p:txBody>
      </p:sp>
      <p:sp>
        <p:nvSpPr>
          <p:cNvPr id="40" name="39 Flecha a la derecha con bandas"/>
          <p:cNvSpPr/>
          <p:nvPr/>
        </p:nvSpPr>
        <p:spPr>
          <a:xfrm>
            <a:off x="3059832" y="4887053"/>
            <a:ext cx="990110" cy="342147"/>
          </a:xfrm>
          <a:prstGeom prst="stripedRightArrow">
            <a:avLst/>
          </a:prstGeom>
          <a:solidFill>
            <a:srgbClr val="E7F5E8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41" name="40 CuadroTexto"/>
          <p:cNvSpPr txBox="1"/>
          <p:nvPr/>
        </p:nvSpPr>
        <p:spPr>
          <a:xfrm>
            <a:off x="7452320" y="4797152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/>
              <a:t>Autoridad</a:t>
            </a:r>
            <a:r>
              <a:rPr lang="en-US" sz="1600" b="1" dirty="0" smtClean="0"/>
              <a:t>  de </a:t>
            </a:r>
            <a:r>
              <a:rPr lang="en-US" sz="1600" b="1" dirty="0" err="1" smtClean="0"/>
              <a:t>aplicación</a:t>
            </a:r>
            <a:r>
              <a:rPr lang="en-US" sz="1600" b="1" dirty="0" smtClean="0"/>
              <a:t> </a:t>
            </a:r>
            <a:endParaRPr lang="es-AR" sz="1600" b="1" dirty="0"/>
          </a:p>
        </p:txBody>
      </p:sp>
      <p:sp>
        <p:nvSpPr>
          <p:cNvPr id="42" name="41 Flecha a la derecha con bandas"/>
          <p:cNvSpPr/>
          <p:nvPr/>
        </p:nvSpPr>
        <p:spPr>
          <a:xfrm>
            <a:off x="6398586" y="4887053"/>
            <a:ext cx="990110" cy="342147"/>
          </a:xfrm>
          <a:prstGeom prst="stripedRightArrow">
            <a:avLst/>
          </a:prstGeom>
          <a:solidFill>
            <a:srgbClr val="E7F5E8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43" name="42 Rectángulo"/>
          <p:cNvSpPr/>
          <p:nvPr/>
        </p:nvSpPr>
        <p:spPr>
          <a:xfrm>
            <a:off x="6964813" y="3450486"/>
            <a:ext cx="2047510" cy="338554"/>
          </a:xfrm>
          <a:prstGeom prst="rect">
            <a:avLst/>
          </a:prstGeom>
          <a:solidFill>
            <a:srgbClr val="E7F5E8"/>
          </a:solidFill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1440" tIns="45720" rIns="91440" bIns="45720" rtlCol="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AR" sz="1600" b="1" dirty="0">
                <a:latin typeface="+mj-lt"/>
                <a:cs typeface="Arial" charset="0"/>
              </a:rPr>
              <a:t>Decreto Ley 9.111/78</a:t>
            </a:r>
          </a:p>
        </p:txBody>
      </p:sp>
    </p:spTree>
    <p:extLst>
      <p:ext uri="{BB962C8B-B14F-4D97-AF65-F5344CB8AC3E}">
        <p14:creationId xmlns:p14="http://schemas.microsoft.com/office/powerpoint/2010/main" val="222666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riángulo isósceles"/>
          <p:cNvSpPr/>
          <p:nvPr/>
        </p:nvSpPr>
        <p:spPr>
          <a:xfrm>
            <a:off x="323528" y="260648"/>
            <a:ext cx="2880320" cy="6480720"/>
          </a:xfrm>
          <a:prstGeom prst="triangle">
            <a:avLst/>
          </a:prstGeom>
          <a:solidFill>
            <a:srgbClr val="E1F1DF"/>
          </a:solidFill>
          <a:ln>
            <a:solidFill>
              <a:srgbClr val="ABC6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5" name="4 Conector recto"/>
          <p:cNvCxnSpPr/>
          <p:nvPr/>
        </p:nvCxnSpPr>
        <p:spPr>
          <a:xfrm>
            <a:off x="1547664" y="1268760"/>
            <a:ext cx="432048" cy="0"/>
          </a:xfrm>
          <a:prstGeom prst="line">
            <a:avLst/>
          </a:prstGeom>
          <a:ln>
            <a:solidFill>
              <a:srgbClr val="ABC6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1187624" y="2708920"/>
            <a:ext cx="1152128" cy="0"/>
          </a:xfrm>
          <a:prstGeom prst="line">
            <a:avLst/>
          </a:prstGeom>
          <a:ln>
            <a:solidFill>
              <a:srgbClr val="ABC6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107504" y="1556792"/>
            <a:ext cx="2592288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  <a:extLst/>
        </p:spPr>
        <p:txBody>
          <a:bodyPr wrap="square">
            <a:spAutoFit/>
          </a:bodyPr>
          <a:lstStyle>
            <a:defPPr>
              <a:defRPr lang="es-AR"/>
            </a:defPPr>
            <a:lvl1pPr algn="ctr">
              <a:defRPr sz="1600" b="1">
                <a:latin typeface="Calibri" pitchFamily="34" charset="0"/>
              </a:defRPr>
            </a:lvl1pPr>
          </a:lstStyle>
          <a:p>
            <a:pPr marL="285750" indent="-285750" algn="l">
              <a:buFont typeface="Arial" pitchFamily="34" charset="0"/>
              <a:buChar char="•"/>
            </a:pPr>
            <a:r>
              <a:rPr lang="es-ES" dirty="0" smtClean="0"/>
              <a:t>Completando leyes de presupuestos mínimos</a:t>
            </a:r>
            <a:endParaRPr lang="es-ES" dirty="0"/>
          </a:p>
        </p:txBody>
      </p:sp>
      <p:sp>
        <p:nvSpPr>
          <p:cNvPr id="10" name="9 Rectángulo"/>
          <p:cNvSpPr/>
          <p:nvPr/>
        </p:nvSpPr>
        <p:spPr>
          <a:xfrm>
            <a:off x="2781762" y="3049796"/>
            <a:ext cx="1718230" cy="523220"/>
          </a:xfrm>
          <a:prstGeom prst="rect">
            <a:avLst/>
          </a:prstGeom>
          <a:solidFill>
            <a:srgbClr val="E7F5E8"/>
          </a:solidFill>
        </p:spPr>
        <p:txBody>
          <a:bodyPr wrap="square">
            <a:spAutoFit/>
          </a:bodyPr>
          <a:lstStyle/>
          <a:p>
            <a:pPr algn="ctr"/>
            <a:r>
              <a:rPr lang="es-AR" sz="1400" b="1" dirty="0" smtClean="0"/>
              <a:t>regionalización de gestión de residuos</a:t>
            </a:r>
            <a:endParaRPr lang="es-AR" sz="1400" b="1" dirty="0"/>
          </a:p>
        </p:txBody>
      </p:sp>
      <p:sp>
        <p:nvSpPr>
          <p:cNvPr id="11" name="10 Rectángulo"/>
          <p:cNvSpPr/>
          <p:nvPr/>
        </p:nvSpPr>
        <p:spPr>
          <a:xfrm>
            <a:off x="2910777" y="3645024"/>
            <a:ext cx="17332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1400" dirty="0" smtClean="0"/>
              <a:t>creación de regiones </a:t>
            </a:r>
            <a:endParaRPr lang="es-AR" sz="1400" dirty="0"/>
          </a:p>
        </p:txBody>
      </p:sp>
      <p:sp>
        <p:nvSpPr>
          <p:cNvPr id="12" name="11 Rectángulo"/>
          <p:cNvSpPr/>
          <p:nvPr/>
        </p:nvSpPr>
        <p:spPr>
          <a:xfrm>
            <a:off x="5522145" y="192122"/>
            <a:ext cx="3561274" cy="3754874"/>
          </a:xfrm>
          <a:prstGeom prst="rect">
            <a:avLst/>
          </a:prstGeom>
          <a:ln>
            <a:solidFill>
              <a:srgbClr val="00B050"/>
            </a:solidFill>
            <a:prstDash val="lgDashDot"/>
          </a:ln>
        </p:spPr>
        <p:txBody>
          <a:bodyPr wrap="square">
            <a:spAutoFit/>
          </a:bodyPr>
          <a:lstStyle/>
          <a:p>
            <a:r>
              <a:rPr lang="es-AR" sz="1400" b="1" dirty="0" smtClean="0"/>
              <a:t>PRINCIPIOS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AR" sz="1400" dirty="0" smtClean="0"/>
              <a:t>precaución, prevención, monitoreo y control ambiental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AR" sz="1400" dirty="0" smtClean="0"/>
              <a:t>responsabilidad compartida: solidaridad, cooperación, congruencia y progresividad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AR" sz="1400" dirty="0" smtClean="0"/>
              <a:t>residuos como un recurso – aprovechamiento económico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AR" sz="1400" dirty="0" smtClean="0"/>
              <a:t>“de Responsabilidad del Causante”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AR" sz="1400" dirty="0" smtClean="0"/>
              <a:t>minimización de la generación,  reducción del volumen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AR" sz="1400" dirty="0" smtClean="0"/>
              <a:t>valorización  RSU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AR" sz="1400" dirty="0" smtClean="0"/>
              <a:t>promoción del desarrollo sustentable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AR" sz="1400" dirty="0" smtClean="0"/>
              <a:t>compensación a las Jurisdicciones receptoras de PAP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AR" sz="1400" dirty="0" smtClean="0"/>
              <a:t>participación social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AR" sz="1400" dirty="0" smtClean="0"/>
              <a:t>GIRSU: servicio de carácter esencial para la comunidad,</a:t>
            </a:r>
            <a:endParaRPr lang="es-AR" sz="1400" dirty="0"/>
          </a:p>
        </p:txBody>
      </p:sp>
      <p:sp>
        <p:nvSpPr>
          <p:cNvPr id="13" name="12 Rectángulo"/>
          <p:cNvSpPr/>
          <p:nvPr/>
        </p:nvSpPr>
        <p:spPr>
          <a:xfrm>
            <a:off x="3026376" y="4994012"/>
            <a:ext cx="17616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dirty="0" smtClean="0"/>
              <a:t>programas de escala e </a:t>
            </a:r>
            <a:r>
              <a:rPr lang="pt-BR" sz="1400" dirty="0" err="1" smtClean="0"/>
              <a:t>incidencia</a:t>
            </a:r>
            <a:r>
              <a:rPr lang="pt-BR" sz="1400" dirty="0" smtClean="0"/>
              <a:t> regional</a:t>
            </a:r>
            <a:endParaRPr lang="es-AR" sz="1400" dirty="0"/>
          </a:p>
        </p:txBody>
      </p:sp>
      <p:sp>
        <p:nvSpPr>
          <p:cNvPr id="14" name="13 Rectángulo"/>
          <p:cNvSpPr/>
          <p:nvPr/>
        </p:nvSpPr>
        <p:spPr>
          <a:xfrm>
            <a:off x="4932040" y="4509120"/>
            <a:ext cx="33478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1400" b="1" dirty="0" smtClean="0"/>
              <a:t>Autoridad Ambiental Provincial</a:t>
            </a:r>
          </a:p>
          <a:p>
            <a:pPr algn="ctr"/>
            <a:r>
              <a:rPr lang="es-AR" sz="1400" b="1" dirty="0" smtClean="0"/>
              <a:t>Implementación de acciones de gobierno </a:t>
            </a:r>
            <a:endParaRPr lang="es-AR" sz="1400" b="1" dirty="0"/>
          </a:p>
        </p:txBody>
      </p:sp>
      <p:sp>
        <p:nvSpPr>
          <p:cNvPr id="15" name="14 Rectángulo"/>
          <p:cNvSpPr/>
          <p:nvPr/>
        </p:nvSpPr>
        <p:spPr>
          <a:xfrm>
            <a:off x="5657555" y="5138028"/>
            <a:ext cx="31629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ctr">
              <a:buFont typeface="Arial" pitchFamily="34" charset="0"/>
              <a:buChar char="•"/>
            </a:pPr>
            <a:r>
              <a:rPr lang="en-US" sz="1400" dirty="0" err="1" smtClean="0"/>
              <a:t>Asesoramiento</a:t>
            </a:r>
            <a:r>
              <a:rPr lang="en-US" sz="1400" dirty="0" smtClean="0"/>
              <a:t> </a:t>
            </a:r>
            <a:r>
              <a:rPr lang="en-US" sz="1400" dirty="0" err="1" smtClean="0"/>
              <a:t>para</a:t>
            </a:r>
            <a:r>
              <a:rPr lang="en-US" sz="1400" dirty="0" smtClean="0"/>
              <a:t> </a:t>
            </a:r>
            <a:r>
              <a:rPr lang="en-US" sz="1400" dirty="0" err="1" smtClean="0"/>
              <a:t>implementación</a:t>
            </a:r>
            <a:endParaRPr lang="es-AR" sz="1400" dirty="0" smtClean="0"/>
          </a:p>
          <a:p>
            <a:pPr algn="ctr"/>
            <a:r>
              <a:rPr lang="es-AR" sz="1400" dirty="0" smtClean="0"/>
              <a:t>asistencia técnica, legal y financiera</a:t>
            </a:r>
            <a:endParaRPr lang="es-AR" sz="1400" dirty="0"/>
          </a:p>
        </p:txBody>
      </p:sp>
      <p:sp>
        <p:nvSpPr>
          <p:cNvPr id="16" name="15 Rectángulo"/>
          <p:cNvSpPr/>
          <p:nvPr/>
        </p:nvSpPr>
        <p:spPr>
          <a:xfrm>
            <a:off x="5670375" y="5661248"/>
            <a:ext cx="34130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AR" sz="1400" dirty="0" smtClean="0"/>
              <a:t>Gestionar fuentes de financiamiento destinadas a los Municipios </a:t>
            </a:r>
            <a:endParaRPr lang="es-AR" sz="1400" dirty="0"/>
          </a:p>
        </p:txBody>
      </p:sp>
      <p:sp>
        <p:nvSpPr>
          <p:cNvPr id="17" name="16 Rectángulo"/>
          <p:cNvSpPr/>
          <p:nvPr/>
        </p:nvSpPr>
        <p:spPr>
          <a:xfrm>
            <a:off x="5652120" y="6230368"/>
            <a:ext cx="34312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AR" sz="1400" dirty="0" smtClean="0"/>
              <a:t>Estudiar e implementar en concordancia con los Municipios planes de incentivos</a:t>
            </a:r>
            <a:endParaRPr lang="es-AR" sz="1400" dirty="0"/>
          </a:p>
        </p:txBody>
      </p:sp>
      <p:sp>
        <p:nvSpPr>
          <p:cNvPr id="18" name="17 Rectángulo"/>
          <p:cNvSpPr/>
          <p:nvPr/>
        </p:nvSpPr>
        <p:spPr>
          <a:xfrm>
            <a:off x="2709754" y="4014057"/>
            <a:ext cx="22497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1400" dirty="0" smtClean="0"/>
              <a:t>consorcios intermunicipales de gestión de residuos</a:t>
            </a:r>
            <a:endParaRPr lang="es-AR" sz="1400" dirty="0"/>
          </a:p>
        </p:txBody>
      </p:sp>
      <p:cxnSp>
        <p:nvCxnSpPr>
          <p:cNvPr id="21" name="20 Conector angular"/>
          <p:cNvCxnSpPr/>
          <p:nvPr/>
        </p:nvCxnSpPr>
        <p:spPr>
          <a:xfrm>
            <a:off x="4280092" y="2213574"/>
            <a:ext cx="1156004" cy="567356"/>
          </a:xfrm>
          <a:prstGeom prst="bentConnector3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"/>
          <p:cNvSpPr/>
          <p:nvPr/>
        </p:nvSpPr>
        <p:spPr>
          <a:xfrm>
            <a:off x="3199971" y="1692097"/>
            <a:ext cx="2236125" cy="584775"/>
          </a:xfrm>
          <a:prstGeom prst="rect">
            <a:avLst/>
          </a:prstGeom>
          <a:solidFill>
            <a:srgbClr val="D2EAD2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s-AR" sz="1600" b="1" dirty="0"/>
              <a:t>LEY 13592</a:t>
            </a:r>
          </a:p>
          <a:p>
            <a:pPr algn="ctr"/>
            <a:r>
              <a:rPr lang="es-AR" sz="1600" b="1" dirty="0"/>
              <a:t>Gestión Integral de RSU </a:t>
            </a:r>
          </a:p>
        </p:txBody>
      </p:sp>
      <p:sp>
        <p:nvSpPr>
          <p:cNvPr id="9" name="8 Flecha a la derecha con bandas"/>
          <p:cNvSpPr/>
          <p:nvPr/>
        </p:nvSpPr>
        <p:spPr>
          <a:xfrm>
            <a:off x="2569901" y="1692097"/>
            <a:ext cx="990110" cy="342147"/>
          </a:xfrm>
          <a:prstGeom prst="stripedRightArrow">
            <a:avLst/>
          </a:prstGeom>
          <a:solidFill>
            <a:srgbClr val="E7F5E8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cxnSp>
        <p:nvCxnSpPr>
          <p:cNvPr id="31" name="30 Conector angular"/>
          <p:cNvCxnSpPr/>
          <p:nvPr/>
        </p:nvCxnSpPr>
        <p:spPr>
          <a:xfrm rot="16200000" flipH="1">
            <a:off x="3788256" y="3149314"/>
            <a:ext cx="2304540" cy="703107"/>
          </a:xfrm>
          <a:prstGeom prst="bentConnector3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angular"/>
          <p:cNvCxnSpPr/>
          <p:nvPr/>
        </p:nvCxnSpPr>
        <p:spPr>
          <a:xfrm rot="16200000" flipH="1">
            <a:off x="3372561" y="2443048"/>
            <a:ext cx="645534" cy="457200"/>
          </a:xfrm>
          <a:prstGeom prst="bentConnector3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 de flecha"/>
          <p:cNvCxnSpPr/>
          <p:nvPr/>
        </p:nvCxnSpPr>
        <p:spPr>
          <a:xfrm flipH="1">
            <a:off x="3820316" y="4437112"/>
            <a:ext cx="14308" cy="62890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099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1708</TotalTime>
  <Words>864</Words>
  <Application>Microsoft Office PowerPoint</Application>
  <PresentationFormat>Presentación en pantalla (4:3)</PresentationFormat>
  <Paragraphs>172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Presentación de PowerPoint</vt:lpstr>
      <vt:lpstr>Presentación de PowerPoint</vt:lpstr>
      <vt:lpstr>Presentación de PowerPoint</vt:lpstr>
      <vt:lpstr>ABORDAJE DE LA GESTION  INTEGRAL LOCAL DE LOS RSU</vt:lpstr>
      <vt:lpstr>GESTION  INTEGRAL DE LOS RSU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50</cp:revision>
  <dcterms:created xsi:type="dcterms:W3CDTF">2012-08-06T21:31:55Z</dcterms:created>
  <dcterms:modified xsi:type="dcterms:W3CDTF">2012-08-08T02:19:18Z</dcterms:modified>
</cp:coreProperties>
</file>